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ppt" ContentType="application/vnd.ms-powerpoi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74" r:id="rId4"/>
  </p:sldMasterIdLst>
  <p:notesMasterIdLst>
    <p:notesMasterId r:id="rId6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9144000" cy="6858000" type="screen4x3"/>
  <p:notesSz cx="6858000" cy="9144000"/>
  <p:embeddedFontLst>
    <p:embeddedFont>
      <p:font typeface="Blackadder ITC" panose="04020505051007020D02" pitchFamily="82" charset="0"/>
      <p:regular r:id="rId63"/>
    </p:embeddedFont>
    <p:embeddedFont>
      <p:font typeface="Candara" panose="020E050203030302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Segoe UI" panose="020B0502040204020203" pitchFamily="34" charset="0"/>
      <p:regular r:id="rId72"/>
      <p:bold r:id="rId73"/>
      <p:italic r:id="rId74"/>
      <p:boldItalic r:id="rId75"/>
    </p:embeddedFont>
    <p:embeddedFont>
      <p:font typeface="Century" panose="02040604050505020304" pitchFamily="18" charset="0"/>
      <p:regular r:id="rId76"/>
    </p:embeddedFont>
    <p:embeddedFont>
      <p:font typeface="Trebuchet MS" panose="020B0603020202020204" pitchFamily="34" charset="0"/>
      <p:regular r:id="rId77"/>
      <p:bold r:id="rId78"/>
      <p:italic r:id="rId79"/>
      <p:boldItalic r:id="rId80"/>
    </p:embeddedFont>
    <p:embeddedFont>
      <p:font typeface="Arial Black" panose="020B0A04020102020204" pitchFamily="34" charset="0"/>
      <p:bold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34" autoAdjust="0"/>
  </p:normalViewPr>
  <p:slideViewPr>
    <p:cSldViewPr>
      <p:cViewPr varScale="1">
        <p:scale>
          <a:sx n="49" d="100"/>
          <a:sy n="49" d="100"/>
        </p:scale>
        <p:origin x="-18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70B0F-EBAD-4B9A-8BE3-E13E9B99A361}" type="datetimeFigureOut">
              <a:rPr lang="en-US" smtClean="0"/>
              <a:t>12/20/2015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ABB38-3811-4166-BBAC-B14883E78FE5}" type="slidenum">
              <a:rPr lang="en-US" smtClean="0"/>
              <a:t>‹#›</a:t>
            </a:fld>
            <a:endParaRPr lang="en-US"/>
          </a:p>
        </p:txBody>
      </p:sp>
    </p:spTree>
    <p:extLst>
      <p:ext uri="{BB962C8B-B14F-4D97-AF65-F5344CB8AC3E}">
        <p14:creationId xmlns:p14="http://schemas.microsoft.com/office/powerpoint/2010/main" val="315057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54212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360351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41</a:t>
            </a:fld>
            <a:endParaRPr lang="en-US" altLang="en-US">
              <a:solidFill>
                <a:prstClr val="black"/>
              </a:solidFill>
            </a:endParaRPr>
          </a:p>
        </p:txBody>
      </p:sp>
    </p:spTree>
    <p:extLst>
      <p:ext uri="{BB962C8B-B14F-4D97-AF65-F5344CB8AC3E}">
        <p14:creationId xmlns:p14="http://schemas.microsoft.com/office/powerpoint/2010/main" val="360351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153055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43</a:t>
            </a:fld>
            <a:endParaRPr lang="en-US" altLang="en-US">
              <a:solidFill>
                <a:prstClr val="black"/>
              </a:solidFill>
            </a:endParaRPr>
          </a:p>
        </p:txBody>
      </p:sp>
    </p:spTree>
    <p:extLst>
      <p:ext uri="{BB962C8B-B14F-4D97-AF65-F5344CB8AC3E}">
        <p14:creationId xmlns:p14="http://schemas.microsoft.com/office/powerpoint/2010/main" val="366669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44</a:t>
            </a:fld>
            <a:endParaRPr lang="en-US" altLang="en-US">
              <a:solidFill>
                <a:prstClr val="black"/>
              </a:solidFill>
            </a:endParaRPr>
          </a:p>
        </p:txBody>
      </p:sp>
    </p:spTree>
    <p:extLst>
      <p:ext uri="{BB962C8B-B14F-4D97-AF65-F5344CB8AC3E}">
        <p14:creationId xmlns:p14="http://schemas.microsoft.com/office/powerpoint/2010/main" val="366669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val="118927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52</a:t>
            </a:fld>
            <a:endParaRPr lang="en-US" altLang="en-US">
              <a:solidFill>
                <a:prstClr val="black"/>
              </a:solidFill>
            </a:endParaRPr>
          </a:p>
        </p:txBody>
      </p:sp>
    </p:spTree>
    <p:extLst>
      <p:ext uri="{BB962C8B-B14F-4D97-AF65-F5344CB8AC3E}">
        <p14:creationId xmlns:p14="http://schemas.microsoft.com/office/powerpoint/2010/main" val="367643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57</a:t>
            </a:fld>
            <a:endParaRPr lang="en-US" altLang="en-US">
              <a:solidFill>
                <a:prstClr val="black"/>
              </a:solidFill>
            </a:endParaRPr>
          </a:p>
        </p:txBody>
      </p:sp>
    </p:spTree>
    <p:extLst>
      <p:ext uri="{BB962C8B-B14F-4D97-AF65-F5344CB8AC3E}">
        <p14:creationId xmlns:p14="http://schemas.microsoft.com/office/powerpoint/2010/main" val="134806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07147-09AE-47BA-9426-8C1F7A37F5A5}" type="slidenum">
              <a:rPr lang="en-US" altLang="en-US">
                <a:solidFill>
                  <a:prstClr val="black"/>
                </a:solidFill>
              </a:rPr>
              <a:pPr/>
              <a:t>2</a:t>
            </a:fld>
            <a:endParaRPr lang="en-US" altLang="en-US">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4036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93316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174971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74971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21</a:t>
            </a:fld>
            <a:endParaRPr lang="en-US" altLang="en-US">
              <a:solidFill>
                <a:prstClr val="black"/>
              </a:solidFill>
            </a:endParaRPr>
          </a:p>
        </p:txBody>
      </p:sp>
    </p:spTree>
    <p:extLst>
      <p:ext uri="{BB962C8B-B14F-4D97-AF65-F5344CB8AC3E}">
        <p14:creationId xmlns:p14="http://schemas.microsoft.com/office/powerpoint/2010/main" val="147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264776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BEF4C-58D7-4E51-B7F0-B82B092E3119}" type="slidenum">
              <a:rPr lang="en-US" altLang="en-US">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297037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FA1EF-0351-420C-BFEC-468EE2E8A271}"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419146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FA1EF-0351-420C-BFEC-468EE2E8A271}"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108701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FA1EF-0351-420C-BFEC-468EE2E8A271}"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197370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3902075"/>
            <a:ext cx="3400425" cy="2949575"/>
            <a:chOff x="0" y="2458"/>
            <a:chExt cx="2142" cy="1858"/>
          </a:xfrm>
        </p:grpSpPr>
        <p:sp>
          <p:nvSpPr>
            <p:cNvPr id="512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solidFill>
                  <a:srgbClr val="66CCFF"/>
                </a:solidFill>
                <a:latin typeface="Arial Black" panose="020B0A04020102020204" pitchFamily="34" charset="0"/>
              </a:defRPr>
            </a:lvl1pPr>
          </a:lstStyle>
          <a:p>
            <a:pPr lvl="0"/>
            <a:r>
              <a:rPr lang="en-US" alt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132" name="Rectangle 12"/>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5133" name="Rectangle 13"/>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5134" name="Rectangle 14"/>
          <p:cNvSpPr>
            <a:spLocks noGrp="1" noChangeArrowheads="1"/>
          </p:cNvSpPr>
          <p:nvPr>
            <p:ph type="sldNum" sz="quarter" idx="4"/>
          </p:nvPr>
        </p:nvSpPr>
        <p:spPr/>
        <p:txBody>
          <a:bodyPr/>
          <a:lstStyle>
            <a:lvl1pPr>
              <a:defRPr/>
            </a:lvl1pPr>
          </a:lstStyle>
          <a:p>
            <a:fld id="{A8075C07-4C73-4BDA-9CEF-3B94C9407B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426767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D754349-7903-418B-8F43-31DF51381D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0325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411A94-5922-413D-B0A8-815D1DBDC2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286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72A2956-824D-4820-BFA0-73152AAEE8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8805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10F8032-EE57-4AD4-A028-2B0F281E89C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92478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A9DD154-C345-4940-8B7F-1B728CDA4F6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25988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60DFF56-BDFF-4E0E-8A1C-6B40C7906C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9390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56151A4-1213-4050-BE83-B099E8EA32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123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FA1EF-0351-420C-BFEC-468EE2E8A271}"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3973983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31CCF7F-2A79-44B4-BD2D-439939DD6F0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150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E7D126A-BC6C-4A6C-BD58-29CC663481B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898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9CF0988-B716-4E3D-9138-FD0FCCFD1C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155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D754349-7903-418B-8F43-31DF51381D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095603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3902075"/>
            <a:ext cx="3400425" cy="2949575"/>
            <a:chOff x="0" y="2458"/>
            <a:chExt cx="2142" cy="1858"/>
          </a:xfrm>
        </p:grpSpPr>
        <p:sp>
          <p:nvSpPr>
            <p:cNvPr id="512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solidFill>
                  <a:srgbClr val="66CCFF"/>
                </a:solidFill>
                <a:latin typeface="Arial Black" panose="020B0A04020102020204" pitchFamily="34" charset="0"/>
              </a:defRPr>
            </a:lvl1pPr>
          </a:lstStyle>
          <a:p>
            <a:pPr lvl="0"/>
            <a:r>
              <a:rPr lang="en-US" alt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132" name="Rectangle 12"/>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5133" name="Rectangle 13"/>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5134" name="Rectangle 14"/>
          <p:cNvSpPr>
            <a:spLocks noGrp="1" noChangeArrowheads="1"/>
          </p:cNvSpPr>
          <p:nvPr>
            <p:ph type="sldNum" sz="quarter" idx="4"/>
          </p:nvPr>
        </p:nvSpPr>
        <p:spPr/>
        <p:txBody>
          <a:bodyPr/>
          <a:lstStyle>
            <a:lvl1pPr>
              <a:defRPr/>
            </a:lvl1pPr>
          </a:lstStyle>
          <a:p>
            <a:fld id="{A8075C07-4C73-4BDA-9CEF-3B94C9407BE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76779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D754349-7903-418B-8F43-31DF51381D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828844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411A94-5922-413D-B0A8-815D1DBDC2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2227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72A2956-824D-4820-BFA0-73152AAEE8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332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10F8032-EE57-4AD4-A028-2B0F281E89C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8626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A9DD154-C345-4940-8B7F-1B728CDA4F6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3771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FA1EF-0351-420C-BFEC-468EE2E8A271}"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3069220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60DFF56-BDFF-4E0E-8A1C-6B40C7906C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7647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56151A4-1213-4050-BE83-B099E8EA32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98142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31CCF7F-2A79-44B4-BD2D-439939DD6F0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8859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E7D126A-BC6C-4A6C-BD58-29CC663481B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6145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9CF0988-B716-4E3D-9138-FD0FCCFD1C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3569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FA1EF-0351-420C-BFEC-468EE2E8A271}"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109005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FA1EF-0351-420C-BFEC-468EE2E8A271}" type="datetimeFigureOut">
              <a:rPr lang="en-US" smtClean="0"/>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375625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FA1EF-0351-420C-BFEC-468EE2E8A271}" type="datetimeFigureOut">
              <a:rPr lang="en-US" smtClean="0"/>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347324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FA1EF-0351-420C-BFEC-468EE2E8A271}" type="datetimeFigureOut">
              <a:rPr lang="en-US" smtClean="0"/>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37683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FA1EF-0351-420C-BFEC-468EE2E8A271}"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128539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FA1EF-0351-420C-BFEC-468EE2E8A271}"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A1C6F-0080-4AA6-8350-F379639C1E59}" type="slidenum">
              <a:rPr lang="en-US" smtClean="0"/>
              <a:t>‹#›</a:t>
            </a:fld>
            <a:endParaRPr lang="en-US"/>
          </a:p>
        </p:txBody>
      </p:sp>
    </p:spTree>
    <p:extLst>
      <p:ext uri="{BB962C8B-B14F-4D97-AF65-F5344CB8AC3E}">
        <p14:creationId xmlns:p14="http://schemas.microsoft.com/office/powerpoint/2010/main" val="101662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A1EF-0351-420C-BFEC-468EE2E8A271}" type="datetimeFigureOut">
              <a:rPr lang="en-US" smtClean="0"/>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A1C6F-0080-4AA6-8350-F379639C1E59}" type="slidenum">
              <a:rPr lang="en-US" smtClean="0"/>
              <a:t>‹#›</a:t>
            </a:fld>
            <a:endParaRPr lang="en-US"/>
          </a:p>
        </p:txBody>
      </p:sp>
    </p:spTree>
    <p:extLst>
      <p:ext uri="{BB962C8B-B14F-4D97-AF65-F5344CB8AC3E}">
        <p14:creationId xmlns:p14="http://schemas.microsoft.com/office/powerpoint/2010/main" val="376611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defRPr>
            </a:lvl1pPr>
          </a:lstStyle>
          <a:p>
            <a:pPr fontAlgn="base">
              <a:spcBef>
                <a:spcPct val="0"/>
              </a:spcBef>
              <a:spcAft>
                <a:spcPct val="0"/>
              </a:spcAft>
            </a:pPr>
            <a:fld id="{773BDAB2-4474-4695-9F2E-718B80FE6FE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5948385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07">
                                            <p:txEl>
                                              <p:pRg st="0" end="0"/>
                                            </p:txEl>
                                          </p:spTgt>
                                        </p:tgtEl>
                                        <p:attrNameLst>
                                          <p:attrName>style.visibility</p:attrName>
                                        </p:attrNameLst>
                                      </p:cBhvr>
                                      <p:to>
                                        <p:strVal val="visible"/>
                                      </p:to>
                                    </p:set>
                                    <p:animEffect transition="in" filter="fade">
                                      <p:cBhvr>
                                        <p:cTn id="7" dur="1000"/>
                                        <p:tgtEl>
                                          <p:spTgt spid="4107">
                                            <p:txEl>
                                              <p:pRg st="0" end="0"/>
                                            </p:txEl>
                                          </p:spTgt>
                                        </p:tgtEl>
                                      </p:cBhvr>
                                    </p:animEffect>
                                    <p:anim calcmode="lin" valueType="num">
                                      <p:cBhvr>
                                        <p:cTn id="8" dur="1000" fill="hold"/>
                                        <p:tgtEl>
                                          <p:spTgt spid="41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7">
                                            <p:txEl>
                                              <p:pRg st="1" end="1"/>
                                            </p:txEl>
                                          </p:spTgt>
                                        </p:tgtEl>
                                        <p:attrNameLst>
                                          <p:attrName>style.visibility</p:attrName>
                                        </p:attrNameLst>
                                      </p:cBhvr>
                                      <p:to>
                                        <p:strVal val="visible"/>
                                      </p:to>
                                    </p:set>
                                    <p:animEffect transition="in" filter="fade">
                                      <p:cBhvr>
                                        <p:cTn id="15" dur="1000"/>
                                        <p:tgtEl>
                                          <p:spTgt spid="4107">
                                            <p:txEl>
                                              <p:pRg st="1" end="1"/>
                                            </p:txEl>
                                          </p:spTgt>
                                        </p:tgtEl>
                                      </p:cBhvr>
                                    </p:animEffect>
                                    <p:anim calcmode="lin" valueType="num">
                                      <p:cBhvr>
                                        <p:cTn id="16" dur="1000" fill="hold"/>
                                        <p:tgtEl>
                                          <p:spTgt spid="410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7">
                                            <p:txEl>
                                              <p:pRg st="2" end="2"/>
                                            </p:txEl>
                                          </p:spTgt>
                                        </p:tgtEl>
                                        <p:attrNameLst>
                                          <p:attrName>style.visibility</p:attrName>
                                        </p:attrNameLst>
                                      </p:cBhvr>
                                      <p:to>
                                        <p:strVal val="visible"/>
                                      </p:to>
                                    </p:set>
                                    <p:animEffect transition="in" filter="fade">
                                      <p:cBhvr>
                                        <p:cTn id="23" dur="1000"/>
                                        <p:tgtEl>
                                          <p:spTgt spid="4107">
                                            <p:txEl>
                                              <p:pRg st="2" end="2"/>
                                            </p:txEl>
                                          </p:spTgt>
                                        </p:tgtEl>
                                      </p:cBhvr>
                                    </p:animEffect>
                                    <p:anim calcmode="lin" valueType="num">
                                      <p:cBhvr>
                                        <p:cTn id="24" dur="1000" fill="hold"/>
                                        <p:tgtEl>
                                          <p:spTgt spid="410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1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7">
                                            <p:txEl>
                                              <p:pRg st="3" end="3"/>
                                            </p:txEl>
                                          </p:spTgt>
                                        </p:tgtEl>
                                        <p:attrNameLst>
                                          <p:attrName>style.visibility</p:attrName>
                                        </p:attrNameLst>
                                      </p:cBhvr>
                                      <p:to>
                                        <p:strVal val="visible"/>
                                      </p:to>
                                    </p:set>
                                    <p:animEffect transition="in" filter="fade">
                                      <p:cBhvr>
                                        <p:cTn id="31" dur="1000"/>
                                        <p:tgtEl>
                                          <p:spTgt spid="4107">
                                            <p:txEl>
                                              <p:pRg st="3" end="3"/>
                                            </p:txEl>
                                          </p:spTgt>
                                        </p:tgtEl>
                                      </p:cBhvr>
                                    </p:animEffect>
                                    <p:anim calcmode="lin" valueType="num">
                                      <p:cBhvr>
                                        <p:cTn id="32" dur="1000" fill="hold"/>
                                        <p:tgtEl>
                                          <p:spTgt spid="410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1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7">
                                            <p:txEl>
                                              <p:pRg st="4" end="4"/>
                                            </p:txEl>
                                          </p:spTgt>
                                        </p:tgtEl>
                                        <p:attrNameLst>
                                          <p:attrName>style.visibility</p:attrName>
                                        </p:attrNameLst>
                                      </p:cBhvr>
                                      <p:to>
                                        <p:strVal val="visible"/>
                                      </p:to>
                                    </p:set>
                                    <p:animEffect transition="in" filter="fade">
                                      <p:cBhvr>
                                        <p:cTn id="39" dur="1000"/>
                                        <p:tgtEl>
                                          <p:spTgt spid="4107">
                                            <p:txEl>
                                              <p:pRg st="4" end="4"/>
                                            </p:txEl>
                                          </p:spTgt>
                                        </p:tgtEl>
                                      </p:cBhvr>
                                    </p:animEffect>
                                    <p:anim calcmode="lin" valueType="num">
                                      <p:cBhvr>
                                        <p:cTn id="40" dur="1000" fill="hold"/>
                                        <p:tgtEl>
                                          <p:spTgt spid="410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10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tmplLst>
          <p:tmpl lvl="1">
            <p:tnLst>
              <p:par>
                <p:cTn presetID="37" presetClass="entr" presetSubtype="0" fill="hold" nodeType="with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a:solidFill>
            <a:srgbClr val="CCFFFF"/>
          </a:solidFill>
          <a:latin typeface="+mj-lt"/>
          <a:ea typeface="+mj-ea"/>
          <a:cs typeface="+mj-cs"/>
        </a:defRPr>
      </a:lvl1pPr>
      <a:lvl2pPr algn="ctr" rtl="0" fontAlgn="base">
        <a:spcBef>
          <a:spcPct val="0"/>
        </a:spcBef>
        <a:spcAft>
          <a:spcPct val="0"/>
        </a:spcAft>
        <a:defRPr sz="4400">
          <a:solidFill>
            <a:srgbClr val="CCFFFF"/>
          </a:solidFill>
          <a:latin typeface="Arial" charset="0"/>
        </a:defRPr>
      </a:lvl2pPr>
      <a:lvl3pPr algn="ctr" rtl="0" fontAlgn="base">
        <a:spcBef>
          <a:spcPct val="0"/>
        </a:spcBef>
        <a:spcAft>
          <a:spcPct val="0"/>
        </a:spcAft>
        <a:defRPr sz="4400">
          <a:solidFill>
            <a:srgbClr val="CCFFFF"/>
          </a:solidFill>
          <a:latin typeface="Arial" charset="0"/>
        </a:defRPr>
      </a:lvl3pPr>
      <a:lvl4pPr algn="ctr" rtl="0" fontAlgn="base">
        <a:spcBef>
          <a:spcPct val="0"/>
        </a:spcBef>
        <a:spcAft>
          <a:spcPct val="0"/>
        </a:spcAft>
        <a:defRPr sz="4400">
          <a:solidFill>
            <a:srgbClr val="CCFFFF"/>
          </a:solidFill>
          <a:latin typeface="Arial" charset="0"/>
        </a:defRPr>
      </a:lvl4pPr>
      <a:lvl5pPr algn="ctr" rtl="0" fontAlgn="base">
        <a:spcBef>
          <a:spcPct val="0"/>
        </a:spcBef>
        <a:spcAft>
          <a:spcPct val="0"/>
        </a:spcAft>
        <a:defRPr sz="4400">
          <a:solidFill>
            <a:srgbClr val="CCFFFF"/>
          </a:solidFill>
          <a:latin typeface="Arial" charset="0"/>
        </a:defRPr>
      </a:lvl5pPr>
      <a:lvl6pPr marL="457200" algn="ctr" rtl="0" fontAlgn="base">
        <a:spcBef>
          <a:spcPct val="0"/>
        </a:spcBef>
        <a:spcAft>
          <a:spcPct val="0"/>
        </a:spcAft>
        <a:defRPr sz="4400">
          <a:solidFill>
            <a:srgbClr val="CCFFFF"/>
          </a:solidFill>
          <a:latin typeface="Arial" charset="0"/>
        </a:defRPr>
      </a:lvl6pPr>
      <a:lvl7pPr marL="914400" algn="ctr" rtl="0" fontAlgn="base">
        <a:spcBef>
          <a:spcPct val="0"/>
        </a:spcBef>
        <a:spcAft>
          <a:spcPct val="0"/>
        </a:spcAft>
        <a:defRPr sz="4400">
          <a:solidFill>
            <a:srgbClr val="CCFFFF"/>
          </a:solidFill>
          <a:latin typeface="Arial" charset="0"/>
        </a:defRPr>
      </a:lvl7pPr>
      <a:lvl8pPr marL="1371600" algn="ctr" rtl="0" fontAlgn="base">
        <a:spcBef>
          <a:spcPct val="0"/>
        </a:spcBef>
        <a:spcAft>
          <a:spcPct val="0"/>
        </a:spcAft>
        <a:defRPr sz="4400">
          <a:solidFill>
            <a:srgbClr val="CCFFFF"/>
          </a:solidFill>
          <a:latin typeface="Arial" charset="0"/>
        </a:defRPr>
      </a:lvl8pPr>
      <a:lvl9pPr marL="1828800" algn="ctr" rtl="0" fontAlgn="base">
        <a:spcBef>
          <a:spcPct val="0"/>
        </a:spcBef>
        <a:spcAft>
          <a:spcPct val="0"/>
        </a:spcAft>
        <a:defRPr sz="4400">
          <a:solidFill>
            <a:srgbClr val="CCFFFF"/>
          </a:solidFill>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Candara" panose="020E0502030303020204" pitchFamily="34" charset="0"/>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Candara" panose="020E0502030303020204" pitchFamily="34" charset="0"/>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149350" y="-1149350"/>
            <a:ext cx="6845300" cy="9144000"/>
          </a:xfrm>
          <a:prstGeom prst="rect">
            <a:avLst/>
          </a:prstGeom>
        </p:spPr>
      </p:pic>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defRPr>
            </a:lvl1pPr>
          </a:lstStyle>
          <a:p>
            <a:pPr fontAlgn="base">
              <a:spcBef>
                <a:spcPct val="0"/>
              </a:spcBef>
              <a:spcAft>
                <a:spcPct val="0"/>
              </a:spcAft>
            </a:pPr>
            <a:fld id="{773BDAB2-4474-4695-9F2E-718B80FE6FE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975717285"/>
      </p:ext>
    </p:extLst>
  </p:cSld>
  <p:clrMap bg1="dk2" tx1="lt1" bg2="dk1" tx2="lt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7">
                                            <p:txEl>
                                              <p:pRg st="0" end="0"/>
                                            </p:txEl>
                                          </p:spTgt>
                                        </p:tgtEl>
                                        <p:attrNameLst>
                                          <p:attrName>style.visibility</p:attrName>
                                        </p:attrNameLst>
                                      </p:cBhvr>
                                      <p:to>
                                        <p:strVal val="visible"/>
                                      </p:to>
                                    </p:set>
                                    <p:animEffect transition="in" filter="fade">
                                      <p:cBhvr>
                                        <p:cTn id="7" dur="1000"/>
                                        <p:tgtEl>
                                          <p:spTgt spid="4107">
                                            <p:txEl>
                                              <p:pRg st="0" end="0"/>
                                            </p:txEl>
                                          </p:spTgt>
                                        </p:tgtEl>
                                      </p:cBhvr>
                                    </p:animEffect>
                                    <p:anim calcmode="lin" valueType="num">
                                      <p:cBhvr>
                                        <p:cTn id="8" dur="1000" fill="hold"/>
                                        <p:tgtEl>
                                          <p:spTgt spid="41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7">
                                            <p:txEl>
                                              <p:pRg st="1" end="1"/>
                                            </p:txEl>
                                          </p:spTgt>
                                        </p:tgtEl>
                                        <p:attrNameLst>
                                          <p:attrName>style.visibility</p:attrName>
                                        </p:attrNameLst>
                                      </p:cBhvr>
                                      <p:to>
                                        <p:strVal val="visible"/>
                                      </p:to>
                                    </p:set>
                                    <p:animEffect transition="in" filter="fade">
                                      <p:cBhvr>
                                        <p:cTn id="15" dur="1000"/>
                                        <p:tgtEl>
                                          <p:spTgt spid="4107">
                                            <p:txEl>
                                              <p:pRg st="1" end="1"/>
                                            </p:txEl>
                                          </p:spTgt>
                                        </p:tgtEl>
                                      </p:cBhvr>
                                    </p:animEffect>
                                    <p:anim calcmode="lin" valueType="num">
                                      <p:cBhvr>
                                        <p:cTn id="16" dur="1000" fill="hold"/>
                                        <p:tgtEl>
                                          <p:spTgt spid="410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7">
                                            <p:txEl>
                                              <p:pRg st="2" end="2"/>
                                            </p:txEl>
                                          </p:spTgt>
                                        </p:tgtEl>
                                        <p:attrNameLst>
                                          <p:attrName>style.visibility</p:attrName>
                                        </p:attrNameLst>
                                      </p:cBhvr>
                                      <p:to>
                                        <p:strVal val="visible"/>
                                      </p:to>
                                    </p:set>
                                    <p:animEffect transition="in" filter="fade">
                                      <p:cBhvr>
                                        <p:cTn id="23" dur="1000"/>
                                        <p:tgtEl>
                                          <p:spTgt spid="4107">
                                            <p:txEl>
                                              <p:pRg st="2" end="2"/>
                                            </p:txEl>
                                          </p:spTgt>
                                        </p:tgtEl>
                                      </p:cBhvr>
                                    </p:animEffect>
                                    <p:anim calcmode="lin" valueType="num">
                                      <p:cBhvr>
                                        <p:cTn id="24" dur="1000" fill="hold"/>
                                        <p:tgtEl>
                                          <p:spTgt spid="410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1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7">
                                            <p:txEl>
                                              <p:pRg st="3" end="3"/>
                                            </p:txEl>
                                          </p:spTgt>
                                        </p:tgtEl>
                                        <p:attrNameLst>
                                          <p:attrName>style.visibility</p:attrName>
                                        </p:attrNameLst>
                                      </p:cBhvr>
                                      <p:to>
                                        <p:strVal val="visible"/>
                                      </p:to>
                                    </p:set>
                                    <p:animEffect transition="in" filter="fade">
                                      <p:cBhvr>
                                        <p:cTn id="31" dur="1000"/>
                                        <p:tgtEl>
                                          <p:spTgt spid="4107">
                                            <p:txEl>
                                              <p:pRg st="3" end="3"/>
                                            </p:txEl>
                                          </p:spTgt>
                                        </p:tgtEl>
                                      </p:cBhvr>
                                    </p:animEffect>
                                    <p:anim calcmode="lin" valueType="num">
                                      <p:cBhvr>
                                        <p:cTn id="32" dur="1000" fill="hold"/>
                                        <p:tgtEl>
                                          <p:spTgt spid="410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1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7">
                                            <p:txEl>
                                              <p:pRg st="4" end="4"/>
                                            </p:txEl>
                                          </p:spTgt>
                                        </p:tgtEl>
                                        <p:attrNameLst>
                                          <p:attrName>style.visibility</p:attrName>
                                        </p:attrNameLst>
                                      </p:cBhvr>
                                      <p:to>
                                        <p:strVal val="visible"/>
                                      </p:to>
                                    </p:set>
                                    <p:animEffect transition="in" filter="fade">
                                      <p:cBhvr>
                                        <p:cTn id="39" dur="1000"/>
                                        <p:tgtEl>
                                          <p:spTgt spid="4107">
                                            <p:txEl>
                                              <p:pRg st="4" end="4"/>
                                            </p:txEl>
                                          </p:spTgt>
                                        </p:tgtEl>
                                      </p:cBhvr>
                                    </p:animEffect>
                                    <p:anim calcmode="lin" valueType="num">
                                      <p:cBhvr>
                                        <p:cTn id="40" dur="1000" fill="hold"/>
                                        <p:tgtEl>
                                          <p:spTgt spid="410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10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tmplLst>
          <p:tmpl lvl="1">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b="1">
          <a:solidFill>
            <a:srgbClr val="CCFFFF"/>
          </a:solidFill>
          <a:latin typeface="Candara" panose="020E0502030303020204" pitchFamily="34" charset="0"/>
          <a:ea typeface="+mj-ea"/>
          <a:cs typeface="+mj-cs"/>
        </a:defRPr>
      </a:lvl1pPr>
      <a:lvl2pPr algn="ctr" rtl="0" fontAlgn="base">
        <a:spcBef>
          <a:spcPct val="0"/>
        </a:spcBef>
        <a:spcAft>
          <a:spcPct val="0"/>
        </a:spcAft>
        <a:defRPr sz="4400">
          <a:solidFill>
            <a:srgbClr val="CCFFFF"/>
          </a:solidFill>
          <a:latin typeface="Arial" charset="0"/>
        </a:defRPr>
      </a:lvl2pPr>
      <a:lvl3pPr algn="ctr" rtl="0" fontAlgn="base">
        <a:spcBef>
          <a:spcPct val="0"/>
        </a:spcBef>
        <a:spcAft>
          <a:spcPct val="0"/>
        </a:spcAft>
        <a:defRPr sz="4400">
          <a:solidFill>
            <a:srgbClr val="CCFFFF"/>
          </a:solidFill>
          <a:latin typeface="Arial" charset="0"/>
        </a:defRPr>
      </a:lvl3pPr>
      <a:lvl4pPr algn="ctr" rtl="0" fontAlgn="base">
        <a:spcBef>
          <a:spcPct val="0"/>
        </a:spcBef>
        <a:spcAft>
          <a:spcPct val="0"/>
        </a:spcAft>
        <a:defRPr sz="4400">
          <a:solidFill>
            <a:srgbClr val="CCFFFF"/>
          </a:solidFill>
          <a:latin typeface="Arial" charset="0"/>
        </a:defRPr>
      </a:lvl4pPr>
      <a:lvl5pPr algn="ctr" rtl="0" fontAlgn="base">
        <a:spcBef>
          <a:spcPct val="0"/>
        </a:spcBef>
        <a:spcAft>
          <a:spcPct val="0"/>
        </a:spcAft>
        <a:defRPr sz="4400">
          <a:solidFill>
            <a:srgbClr val="CCFFFF"/>
          </a:solidFill>
          <a:latin typeface="Arial" charset="0"/>
        </a:defRPr>
      </a:lvl5pPr>
      <a:lvl6pPr marL="457200" algn="ctr" rtl="0" fontAlgn="base">
        <a:spcBef>
          <a:spcPct val="0"/>
        </a:spcBef>
        <a:spcAft>
          <a:spcPct val="0"/>
        </a:spcAft>
        <a:defRPr sz="4400">
          <a:solidFill>
            <a:srgbClr val="CCFFFF"/>
          </a:solidFill>
          <a:latin typeface="Arial" charset="0"/>
        </a:defRPr>
      </a:lvl6pPr>
      <a:lvl7pPr marL="914400" algn="ctr" rtl="0" fontAlgn="base">
        <a:spcBef>
          <a:spcPct val="0"/>
        </a:spcBef>
        <a:spcAft>
          <a:spcPct val="0"/>
        </a:spcAft>
        <a:defRPr sz="4400">
          <a:solidFill>
            <a:srgbClr val="CCFFFF"/>
          </a:solidFill>
          <a:latin typeface="Arial" charset="0"/>
        </a:defRPr>
      </a:lvl7pPr>
      <a:lvl8pPr marL="1371600" algn="ctr" rtl="0" fontAlgn="base">
        <a:spcBef>
          <a:spcPct val="0"/>
        </a:spcBef>
        <a:spcAft>
          <a:spcPct val="0"/>
        </a:spcAft>
        <a:defRPr sz="4400">
          <a:solidFill>
            <a:srgbClr val="CCFFFF"/>
          </a:solidFill>
          <a:latin typeface="Arial" charset="0"/>
        </a:defRPr>
      </a:lvl8pPr>
      <a:lvl9pPr marL="1828800" algn="ctr" rtl="0" fontAlgn="base">
        <a:spcBef>
          <a:spcPct val="0"/>
        </a:spcBef>
        <a:spcAft>
          <a:spcPct val="0"/>
        </a:spcAft>
        <a:defRPr sz="4400">
          <a:solidFill>
            <a:srgbClr val="CCFFFF"/>
          </a:solidFill>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Candara" panose="020E0502030303020204" pitchFamily="34" charset="0"/>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Candara" panose="020E0502030303020204" pitchFamily="34" charset="0"/>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000" b="1">
                <a:solidFill>
                  <a:srgbClr val="FFFFFF"/>
                </a:solidFill>
              </a:endParaRPr>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000" b="1">
                <a:solidFill>
                  <a:srgbClr val="FFFFFF"/>
                </a:solidFill>
              </a:endParaRPr>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defRPr>
            </a:lvl1pPr>
          </a:lstStyle>
          <a:p>
            <a:pPr fontAlgn="base">
              <a:spcBef>
                <a:spcPct val="0"/>
              </a:spcBef>
              <a:spcAft>
                <a:spcPct val="0"/>
              </a:spcAft>
            </a:pPr>
            <a:fld id="{773BDAB2-4474-4695-9F2E-718B80FE6FE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85391619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07">
                                            <p:txEl>
                                              <p:pRg st="0" end="0"/>
                                            </p:txEl>
                                          </p:spTgt>
                                        </p:tgtEl>
                                        <p:attrNameLst>
                                          <p:attrName>style.visibility</p:attrName>
                                        </p:attrNameLst>
                                      </p:cBhvr>
                                      <p:to>
                                        <p:strVal val="visible"/>
                                      </p:to>
                                    </p:set>
                                    <p:animEffect transition="in" filter="fade">
                                      <p:cBhvr>
                                        <p:cTn id="7" dur="1000"/>
                                        <p:tgtEl>
                                          <p:spTgt spid="4107">
                                            <p:txEl>
                                              <p:pRg st="0" end="0"/>
                                            </p:txEl>
                                          </p:spTgt>
                                        </p:tgtEl>
                                      </p:cBhvr>
                                    </p:animEffect>
                                    <p:anim calcmode="lin" valueType="num">
                                      <p:cBhvr>
                                        <p:cTn id="8" dur="1000" fill="hold"/>
                                        <p:tgtEl>
                                          <p:spTgt spid="41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7">
                                            <p:txEl>
                                              <p:pRg st="1" end="1"/>
                                            </p:txEl>
                                          </p:spTgt>
                                        </p:tgtEl>
                                        <p:attrNameLst>
                                          <p:attrName>style.visibility</p:attrName>
                                        </p:attrNameLst>
                                      </p:cBhvr>
                                      <p:to>
                                        <p:strVal val="visible"/>
                                      </p:to>
                                    </p:set>
                                    <p:animEffect transition="in" filter="fade">
                                      <p:cBhvr>
                                        <p:cTn id="15" dur="1000"/>
                                        <p:tgtEl>
                                          <p:spTgt spid="4107">
                                            <p:txEl>
                                              <p:pRg st="1" end="1"/>
                                            </p:txEl>
                                          </p:spTgt>
                                        </p:tgtEl>
                                      </p:cBhvr>
                                    </p:animEffect>
                                    <p:anim calcmode="lin" valueType="num">
                                      <p:cBhvr>
                                        <p:cTn id="16" dur="1000" fill="hold"/>
                                        <p:tgtEl>
                                          <p:spTgt spid="410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7">
                                            <p:txEl>
                                              <p:pRg st="2" end="2"/>
                                            </p:txEl>
                                          </p:spTgt>
                                        </p:tgtEl>
                                        <p:attrNameLst>
                                          <p:attrName>style.visibility</p:attrName>
                                        </p:attrNameLst>
                                      </p:cBhvr>
                                      <p:to>
                                        <p:strVal val="visible"/>
                                      </p:to>
                                    </p:set>
                                    <p:animEffect transition="in" filter="fade">
                                      <p:cBhvr>
                                        <p:cTn id="23" dur="1000"/>
                                        <p:tgtEl>
                                          <p:spTgt spid="4107">
                                            <p:txEl>
                                              <p:pRg st="2" end="2"/>
                                            </p:txEl>
                                          </p:spTgt>
                                        </p:tgtEl>
                                      </p:cBhvr>
                                    </p:animEffect>
                                    <p:anim calcmode="lin" valueType="num">
                                      <p:cBhvr>
                                        <p:cTn id="24" dur="1000" fill="hold"/>
                                        <p:tgtEl>
                                          <p:spTgt spid="410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1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7">
                                            <p:txEl>
                                              <p:pRg st="3" end="3"/>
                                            </p:txEl>
                                          </p:spTgt>
                                        </p:tgtEl>
                                        <p:attrNameLst>
                                          <p:attrName>style.visibility</p:attrName>
                                        </p:attrNameLst>
                                      </p:cBhvr>
                                      <p:to>
                                        <p:strVal val="visible"/>
                                      </p:to>
                                    </p:set>
                                    <p:animEffect transition="in" filter="fade">
                                      <p:cBhvr>
                                        <p:cTn id="31" dur="1000"/>
                                        <p:tgtEl>
                                          <p:spTgt spid="4107">
                                            <p:txEl>
                                              <p:pRg st="3" end="3"/>
                                            </p:txEl>
                                          </p:spTgt>
                                        </p:tgtEl>
                                      </p:cBhvr>
                                    </p:animEffect>
                                    <p:anim calcmode="lin" valueType="num">
                                      <p:cBhvr>
                                        <p:cTn id="32" dur="1000" fill="hold"/>
                                        <p:tgtEl>
                                          <p:spTgt spid="410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10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7">
                                            <p:txEl>
                                              <p:pRg st="4" end="4"/>
                                            </p:txEl>
                                          </p:spTgt>
                                        </p:tgtEl>
                                        <p:attrNameLst>
                                          <p:attrName>style.visibility</p:attrName>
                                        </p:attrNameLst>
                                      </p:cBhvr>
                                      <p:to>
                                        <p:strVal val="visible"/>
                                      </p:to>
                                    </p:set>
                                    <p:animEffect transition="in" filter="fade">
                                      <p:cBhvr>
                                        <p:cTn id="39" dur="1000"/>
                                        <p:tgtEl>
                                          <p:spTgt spid="4107">
                                            <p:txEl>
                                              <p:pRg st="4" end="4"/>
                                            </p:txEl>
                                          </p:spTgt>
                                        </p:tgtEl>
                                      </p:cBhvr>
                                    </p:animEffect>
                                    <p:anim calcmode="lin" valueType="num">
                                      <p:cBhvr>
                                        <p:cTn id="40" dur="1000" fill="hold"/>
                                        <p:tgtEl>
                                          <p:spTgt spid="410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10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tmplLst>
          <p:tmpl lvl="1">
            <p:tnLst>
              <p:par>
                <p:cTn presetID="37" presetClass="entr" presetSubtype="0" fill="hold" nodeType="with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click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anim calcmode="lin" valueType="num">
                      <p:cBhvr>
                        <p:cTn dur="1000" fill="hold"/>
                        <p:tgtEl>
                          <p:spTgt spid="4107"/>
                        </p:tgtEl>
                        <p:attrNameLst>
                          <p:attrName>ppt_x</p:attrName>
                        </p:attrNameLst>
                      </p:cBhvr>
                      <p:tavLst>
                        <p:tav tm="0">
                          <p:val>
                            <p:strVal val="#ppt_x"/>
                          </p:val>
                        </p:tav>
                        <p:tav tm="100000">
                          <p:val>
                            <p:strVal val="#ppt_x"/>
                          </p:val>
                        </p:tav>
                      </p:tavLst>
                    </p:anim>
                    <p:anim calcmode="lin" valueType="num">
                      <p:cBhvr>
                        <p:cTn dur="900" decel="100000" fill="hold"/>
                        <p:tgtEl>
                          <p:spTgt spid="410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a:solidFill>
            <a:srgbClr val="CCFFFF"/>
          </a:solidFill>
          <a:latin typeface="+mj-lt"/>
          <a:ea typeface="+mj-ea"/>
          <a:cs typeface="+mj-cs"/>
        </a:defRPr>
      </a:lvl1pPr>
      <a:lvl2pPr algn="ctr" rtl="0" fontAlgn="base">
        <a:spcBef>
          <a:spcPct val="0"/>
        </a:spcBef>
        <a:spcAft>
          <a:spcPct val="0"/>
        </a:spcAft>
        <a:defRPr sz="4400">
          <a:solidFill>
            <a:srgbClr val="CCFFFF"/>
          </a:solidFill>
          <a:latin typeface="Arial" charset="0"/>
        </a:defRPr>
      </a:lvl2pPr>
      <a:lvl3pPr algn="ctr" rtl="0" fontAlgn="base">
        <a:spcBef>
          <a:spcPct val="0"/>
        </a:spcBef>
        <a:spcAft>
          <a:spcPct val="0"/>
        </a:spcAft>
        <a:defRPr sz="4400">
          <a:solidFill>
            <a:srgbClr val="CCFFFF"/>
          </a:solidFill>
          <a:latin typeface="Arial" charset="0"/>
        </a:defRPr>
      </a:lvl3pPr>
      <a:lvl4pPr algn="ctr" rtl="0" fontAlgn="base">
        <a:spcBef>
          <a:spcPct val="0"/>
        </a:spcBef>
        <a:spcAft>
          <a:spcPct val="0"/>
        </a:spcAft>
        <a:defRPr sz="4400">
          <a:solidFill>
            <a:srgbClr val="CCFFFF"/>
          </a:solidFill>
          <a:latin typeface="Arial" charset="0"/>
        </a:defRPr>
      </a:lvl4pPr>
      <a:lvl5pPr algn="ctr" rtl="0" fontAlgn="base">
        <a:spcBef>
          <a:spcPct val="0"/>
        </a:spcBef>
        <a:spcAft>
          <a:spcPct val="0"/>
        </a:spcAft>
        <a:defRPr sz="4400">
          <a:solidFill>
            <a:srgbClr val="CCFFFF"/>
          </a:solidFill>
          <a:latin typeface="Arial" charset="0"/>
        </a:defRPr>
      </a:lvl5pPr>
      <a:lvl6pPr marL="457200" algn="ctr" rtl="0" fontAlgn="base">
        <a:spcBef>
          <a:spcPct val="0"/>
        </a:spcBef>
        <a:spcAft>
          <a:spcPct val="0"/>
        </a:spcAft>
        <a:defRPr sz="4400">
          <a:solidFill>
            <a:srgbClr val="CCFFFF"/>
          </a:solidFill>
          <a:latin typeface="Arial" charset="0"/>
        </a:defRPr>
      </a:lvl6pPr>
      <a:lvl7pPr marL="914400" algn="ctr" rtl="0" fontAlgn="base">
        <a:spcBef>
          <a:spcPct val="0"/>
        </a:spcBef>
        <a:spcAft>
          <a:spcPct val="0"/>
        </a:spcAft>
        <a:defRPr sz="4400">
          <a:solidFill>
            <a:srgbClr val="CCFFFF"/>
          </a:solidFill>
          <a:latin typeface="Arial" charset="0"/>
        </a:defRPr>
      </a:lvl7pPr>
      <a:lvl8pPr marL="1371600" algn="ctr" rtl="0" fontAlgn="base">
        <a:spcBef>
          <a:spcPct val="0"/>
        </a:spcBef>
        <a:spcAft>
          <a:spcPct val="0"/>
        </a:spcAft>
        <a:defRPr sz="4400">
          <a:solidFill>
            <a:srgbClr val="CCFFFF"/>
          </a:solidFill>
          <a:latin typeface="Arial" charset="0"/>
        </a:defRPr>
      </a:lvl8pPr>
      <a:lvl9pPr marL="1828800" algn="ctr" rtl="0" fontAlgn="base">
        <a:spcBef>
          <a:spcPct val="0"/>
        </a:spcBef>
        <a:spcAft>
          <a:spcPct val="0"/>
        </a:spcAft>
        <a:defRPr sz="4400">
          <a:solidFill>
            <a:srgbClr val="CCFFFF"/>
          </a:solidFill>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Candara" panose="020E0502030303020204" pitchFamily="34" charset="0"/>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Candara" panose="020E0502030303020204" pitchFamily="34" charset="0"/>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velationandcreatio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3.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Microsoft_PowerPoint_97-2003_Presentation4.ppt"/></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PowerPoint_97-2003_Presentation5.ppt"/></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PowerPoint_97-2003_Presentation6.pp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Microsoft_PowerPoint_97-2003_Presentation7.ppt"/></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Microsoft_PowerPoint_97-2003_Presentation8.ppt"/><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PowerPoint_97-2003_Presentation9.ppt"/></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PowerPoint_97-2003_Presentation10.ppt"/></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PowerPoint_97-2003_Presentation2.ppt"/><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gif"/><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16.gif"/><Relationship Id="rId5" Type="http://schemas.microsoft.com/office/2007/relationships/hdphoto" Target="../media/hdphoto1.wdp"/><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gif"/><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PowerPoint_97-2003_Presentation3.ppt"/><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4"/>
          </p:nvPr>
        </p:nvSpPr>
        <p:spPr/>
        <p:txBody>
          <a:bodyPr/>
          <a:lstStyle/>
          <a:p>
            <a:fld id="{05D2857D-2748-4068-A892-C89EE2928CCD}" type="slidenum">
              <a:rPr lang="en-US" altLang="en-US">
                <a:solidFill>
                  <a:srgbClr val="FFFFFF"/>
                </a:solidFill>
              </a:rPr>
              <a:pPr/>
              <a:t>1</a:t>
            </a:fld>
            <a:endParaRPr lang="en-US" altLang="en-US">
              <a:solidFill>
                <a:srgbClr val="FFFFFF"/>
              </a:solidFill>
            </a:endParaRPr>
          </a:p>
        </p:txBody>
      </p:sp>
      <p:sp>
        <p:nvSpPr>
          <p:cNvPr id="2050" name="Rectangle 2"/>
          <p:cNvSpPr>
            <a:spLocks noGrp="1" noChangeArrowheads="1"/>
          </p:cNvSpPr>
          <p:nvPr>
            <p:ph type="ctrTitle"/>
          </p:nvPr>
        </p:nvSpPr>
        <p:spPr/>
        <p:txBody>
          <a:bodyPr/>
          <a:lstStyle/>
          <a:p>
            <a:r>
              <a:rPr lang="en-US" altLang="en-US" dirty="0"/>
              <a:t>Revelation 12-14</a:t>
            </a:r>
          </a:p>
        </p:txBody>
      </p:sp>
      <p:sp>
        <p:nvSpPr>
          <p:cNvPr id="2051" name="Rectangle 3"/>
          <p:cNvSpPr>
            <a:spLocks noGrp="1" noChangeArrowheads="1"/>
          </p:cNvSpPr>
          <p:nvPr>
            <p:ph type="subTitle" idx="1"/>
          </p:nvPr>
        </p:nvSpPr>
        <p:spPr/>
        <p:txBody>
          <a:bodyPr/>
          <a:lstStyle/>
          <a:p>
            <a:r>
              <a:rPr lang="en-US" altLang="en-US" dirty="0" smtClean="0"/>
              <a:t>The Evil </a:t>
            </a:r>
            <a:r>
              <a:rPr lang="en-US" altLang="en-US" dirty="0"/>
              <a:t>Against God’s People</a:t>
            </a:r>
          </a:p>
        </p:txBody>
      </p:sp>
      <p:sp>
        <p:nvSpPr>
          <p:cNvPr id="2052" name="Text Box 4">
            <a:hlinkClick r:id="rId3"/>
          </p:cNvPr>
          <p:cNvSpPr txBox="1">
            <a:spLocks noChangeArrowheads="1"/>
          </p:cNvSpPr>
          <p:nvPr/>
        </p:nvSpPr>
        <p:spPr bwMode="auto">
          <a:xfrm>
            <a:off x="3200400" y="6550223"/>
            <a:ext cx="27123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dirty="0">
                <a:solidFill>
                  <a:srgbClr val="FFFFFF"/>
                </a:solidFill>
              </a:rPr>
              <a:t>www.revelationandcreation.com</a:t>
            </a:r>
          </a:p>
        </p:txBody>
      </p:sp>
    </p:spTree>
    <p:extLst>
      <p:ext uri="{BB962C8B-B14F-4D97-AF65-F5344CB8AC3E}">
        <p14:creationId xmlns:p14="http://schemas.microsoft.com/office/powerpoint/2010/main" val="38209671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7813"/>
            <a:ext cx="5638800" cy="1139825"/>
          </a:xfrm>
        </p:spPr>
        <p:txBody>
          <a:bodyPr/>
          <a:lstStyle/>
          <a:p>
            <a:pPr algn="l"/>
            <a:r>
              <a:rPr lang="en-US" altLang="en-US" sz="54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a:t>
            </a:r>
            <a:endParaRPr lang="en-US" altLang="en-US" sz="4000" dirty="0"/>
          </a:p>
        </p:txBody>
      </p:sp>
      <p:sp>
        <p:nvSpPr>
          <p:cNvPr id="12291" name="Rectangle 3"/>
          <p:cNvSpPr>
            <a:spLocks noGrp="1" noChangeArrowheads="1"/>
          </p:cNvSpPr>
          <p:nvPr>
            <p:ph idx="1"/>
          </p:nvPr>
        </p:nvSpPr>
        <p:spPr>
          <a:xfrm>
            <a:off x="457200" y="1981200"/>
            <a:ext cx="8229600" cy="4343400"/>
          </a:xfrm>
        </p:spPr>
        <p:txBody>
          <a:bodyPr>
            <a:normAutofit/>
          </a:bodyPr>
          <a:lstStyle/>
          <a:p>
            <a:r>
              <a:rPr lang="en-US" altLang="en-US" sz="3600" dirty="0" smtClean="0">
                <a:ea typeface="Times New Roman" pitchFamily="18" charset="0"/>
                <a:cs typeface="Arial" charset="0"/>
              </a:rPr>
              <a:t>The </a:t>
            </a:r>
            <a:r>
              <a:rPr lang="en-US" altLang="en-US" sz="3600" dirty="0">
                <a:ea typeface="Times New Roman" pitchFamily="18" charset="0"/>
                <a:cs typeface="Arial" charset="0"/>
              </a:rPr>
              <a:t>dragon (answering question 4):</a:t>
            </a:r>
          </a:p>
          <a:p>
            <a:pPr lvl="1"/>
            <a:r>
              <a:rPr lang="en-US" altLang="en-US" sz="3200" dirty="0" smtClean="0">
                <a:ea typeface="Times New Roman" pitchFamily="18" charset="0"/>
                <a:cs typeface="Arial" charset="0"/>
              </a:rPr>
              <a:t>Satan </a:t>
            </a:r>
            <a:r>
              <a:rPr lang="en-US" altLang="en-US" sz="3200" dirty="0">
                <a:ea typeface="Times New Roman" pitchFamily="18" charset="0"/>
                <a:cs typeface="Arial" charset="0"/>
              </a:rPr>
              <a:t>(</a:t>
            </a:r>
            <a:r>
              <a:rPr lang="en-US" altLang="en-US" sz="3200" dirty="0" smtClean="0">
                <a:ea typeface="Times New Roman" pitchFamily="18" charset="0"/>
                <a:cs typeface="Arial" charset="0"/>
              </a:rPr>
              <a:t>12:9)</a:t>
            </a:r>
          </a:p>
          <a:p>
            <a:pPr lvl="2"/>
            <a:r>
              <a:rPr lang="en-US" altLang="en-US" sz="2800" dirty="0">
                <a:ea typeface="Times New Roman" pitchFamily="18" charset="0"/>
                <a:cs typeface="Arial" charset="0"/>
              </a:rPr>
              <a:t>f</a:t>
            </a:r>
            <a:r>
              <a:rPr lang="en-US" altLang="en-US" sz="2800" dirty="0" smtClean="0">
                <a:ea typeface="Times New Roman" pitchFamily="18" charset="0"/>
                <a:cs typeface="Arial" charset="0"/>
              </a:rPr>
              <a:t>rom </a:t>
            </a:r>
            <a:r>
              <a:rPr lang="en-US" altLang="en-US" sz="2800" dirty="0">
                <a:ea typeface="Times New Roman" pitchFamily="18" charset="0"/>
                <a:cs typeface="Arial" charset="0"/>
              </a:rPr>
              <a:t>the </a:t>
            </a:r>
            <a:r>
              <a:rPr lang="en-US" altLang="en-US" sz="2800" dirty="0" smtClean="0">
                <a:ea typeface="Times New Roman" pitchFamily="18" charset="0"/>
                <a:cs typeface="Arial" charset="0"/>
              </a:rPr>
              <a:t>beginning to </a:t>
            </a:r>
            <a:r>
              <a:rPr lang="en-US" altLang="en-US" sz="2800" dirty="0">
                <a:ea typeface="Times New Roman" pitchFamily="18" charset="0"/>
                <a:cs typeface="Arial" charset="0"/>
              </a:rPr>
              <a:t>the end </a:t>
            </a:r>
            <a:r>
              <a:rPr lang="en-US" altLang="en-US" sz="2800" dirty="0" smtClean="0">
                <a:ea typeface="Times New Roman" pitchFamily="18" charset="0"/>
                <a:cs typeface="Arial" charset="0"/>
              </a:rPr>
              <a:t>this </a:t>
            </a:r>
            <a:r>
              <a:rPr lang="en-US" altLang="en-US" sz="2800">
                <a:ea typeface="Times New Roman" pitchFamily="18" charset="0"/>
                <a:cs typeface="Arial" charset="0"/>
              </a:rPr>
              <a:t>satanic </a:t>
            </a:r>
            <a:r>
              <a:rPr lang="en-US" altLang="en-US" sz="2800" smtClean="0">
                <a:ea typeface="Times New Roman" pitchFamily="18" charset="0"/>
                <a:cs typeface="Arial" charset="0"/>
              </a:rPr>
              <a:t>serpent </a:t>
            </a:r>
            <a:r>
              <a:rPr lang="en-US" altLang="en-US" sz="2800" dirty="0" smtClean="0">
                <a:ea typeface="Times New Roman" pitchFamily="18" charset="0"/>
                <a:cs typeface="Arial" charset="0"/>
              </a:rPr>
              <a:t>lives to oppose </a:t>
            </a:r>
            <a:r>
              <a:rPr lang="en-US" altLang="en-US" sz="2800" dirty="0">
                <a:ea typeface="Times New Roman" pitchFamily="18" charset="0"/>
                <a:cs typeface="Arial" charset="0"/>
              </a:rPr>
              <a:t>God’s plan</a:t>
            </a:r>
          </a:p>
          <a:p>
            <a:pPr lvl="1"/>
            <a:r>
              <a:rPr lang="en-US" altLang="en-US" sz="3200" dirty="0">
                <a:ea typeface="Times New Roman" pitchFamily="18" charset="0"/>
                <a:cs typeface="Arial" charset="0"/>
              </a:rPr>
              <a:t>F</a:t>
            </a:r>
            <a:r>
              <a:rPr lang="en-US" altLang="en-US" sz="3200" dirty="0" smtClean="0">
                <a:ea typeface="Times New Roman" pitchFamily="18" charset="0"/>
                <a:cs typeface="Arial" charset="0"/>
              </a:rPr>
              <a:t>iery </a:t>
            </a:r>
            <a:r>
              <a:rPr lang="en-US" altLang="en-US" sz="3200" dirty="0">
                <a:ea typeface="Times New Roman" pitchFamily="18" charset="0"/>
                <a:cs typeface="Arial" charset="0"/>
              </a:rPr>
              <a:t>red </a:t>
            </a:r>
          </a:p>
          <a:p>
            <a:pPr lvl="2"/>
            <a:r>
              <a:rPr lang="en-US" altLang="en-US" sz="2800" dirty="0">
                <a:ea typeface="Times New Roman" pitchFamily="18" charset="0"/>
                <a:cs typeface="Arial" charset="0"/>
              </a:rPr>
              <a:t>m</a:t>
            </a:r>
            <a:r>
              <a:rPr lang="en-US" altLang="en-US" sz="2800" dirty="0" smtClean="0">
                <a:ea typeface="Times New Roman" pitchFamily="18" charset="0"/>
                <a:cs typeface="Arial" charset="0"/>
              </a:rPr>
              <a:t>urderous (6:4)</a:t>
            </a:r>
          </a:p>
          <a:p>
            <a:pPr lvl="2"/>
            <a:r>
              <a:rPr lang="en-US" altLang="en-US" sz="2800" dirty="0" smtClean="0">
                <a:ea typeface="Times New Roman" pitchFamily="18" charset="0"/>
                <a:cs typeface="Arial" charset="0"/>
              </a:rPr>
              <a:t>dangerous (cf</a:t>
            </a:r>
            <a:r>
              <a:rPr lang="en-US" altLang="en-US" sz="2800" dirty="0">
                <a:ea typeface="Times New Roman" pitchFamily="18" charset="0"/>
                <a:cs typeface="Arial" charset="0"/>
              </a:rPr>
              <a:t>. fiery darts, Eph. 6:16)</a:t>
            </a:r>
          </a:p>
          <a:p>
            <a:pPr lvl="2"/>
            <a:r>
              <a:rPr lang="en-US" altLang="en-US" sz="2800" dirty="0" smtClean="0">
                <a:ea typeface="Times New Roman" pitchFamily="18" charset="0"/>
                <a:cs typeface="Arial" charset="0"/>
              </a:rPr>
              <a:t>recall fiery </a:t>
            </a:r>
            <a:r>
              <a:rPr lang="en-US" altLang="en-US" sz="2800" dirty="0">
                <a:ea typeface="Times New Roman" pitchFamily="18" charset="0"/>
                <a:cs typeface="Arial" charset="0"/>
              </a:rPr>
              <a:t>serpents </a:t>
            </a:r>
            <a:r>
              <a:rPr lang="en-US" altLang="en-US" sz="2800" dirty="0" smtClean="0">
                <a:ea typeface="Times New Roman" pitchFamily="18" charset="0"/>
                <a:cs typeface="Arial" charset="0"/>
              </a:rPr>
              <a:t>(Num. 21:6)</a:t>
            </a:r>
            <a:endParaRPr lang="en-US" altLang="en-US" sz="2800" dirty="0">
              <a:ea typeface="Times New Roman" pitchFamily="18" charset="0"/>
              <a:cs typeface="Arial" charset="0"/>
            </a:endParaRPr>
          </a:p>
          <a:p>
            <a:pPr lvl="1"/>
            <a:endParaRPr lang="en-US" altLang="en-US" sz="3200" dirty="0">
              <a:ea typeface="Times New Roman" pitchFamily="18" charset="0"/>
              <a:cs typeface="Arial" charset="0"/>
            </a:endParaRPr>
          </a:p>
        </p:txBody>
      </p:sp>
      <p:sp>
        <p:nvSpPr>
          <p:cNvPr id="5" name="Slide Number Placeholder 5"/>
          <p:cNvSpPr>
            <a:spLocks noGrp="1"/>
          </p:cNvSpPr>
          <p:nvPr>
            <p:ph type="sldNum" sz="quarter" idx="12"/>
          </p:nvPr>
        </p:nvSpPr>
        <p:spPr/>
        <p:txBody>
          <a:bodyPr/>
          <a:lstStyle/>
          <a:p>
            <a:fld id="{16307B16-DE41-45C8-BD40-6C6229DF41F0}" type="slidenum">
              <a:rPr lang="en-US" altLang="en-US">
                <a:solidFill>
                  <a:srgbClr val="FFFFFF"/>
                </a:solidFill>
              </a:rPr>
              <a:pPr/>
              <a:t>10</a:t>
            </a:fld>
            <a:endParaRPr lang="en-US" altLang="en-US">
              <a:solidFill>
                <a:srgbClr val="FFFFFF"/>
              </a:solidFill>
            </a:endParaRPr>
          </a:p>
        </p:txBody>
      </p:sp>
      <p:graphicFrame>
        <p:nvGraphicFramePr>
          <p:cNvPr id="12292" name="Object 4">
            <a:hlinkClick r:id="" action="ppaction://ole?verb=0"/>
          </p:cNvPr>
          <p:cNvGraphicFramePr>
            <a:graphicFrameLocks noChangeAspect="1"/>
          </p:cNvGraphicFramePr>
          <p:nvPr>
            <p:extLst>
              <p:ext uri="{D42A27DB-BD31-4B8C-83A1-F6EECF244321}">
                <p14:modId xmlns:p14="http://schemas.microsoft.com/office/powerpoint/2010/main" val="3079251995"/>
              </p:ext>
            </p:extLst>
          </p:nvPr>
        </p:nvGraphicFramePr>
        <p:xfrm>
          <a:off x="6096000" y="0"/>
          <a:ext cx="3048000" cy="1989138"/>
        </p:xfrm>
        <a:graphic>
          <a:graphicData uri="http://schemas.openxmlformats.org/presentationml/2006/ole">
            <mc:AlternateContent xmlns:mc="http://schemas.openxmlformats.org/markup-compatibility/2006">
              <mc:Choice xmlns:v="urn:schemas-microsoft-com:vml" Requires="v">
                <p:oleObj spid="_x0000_s4104" name="Presentation" r:id="rId4" imgW="3738490" imgH="2804070" progId="PowerPoint.Show.8">
                  <p:embed/>
                </p:oleObj>
              </mc:Choice>
              <mc:Fallback>
                <p:oleObj name="Presentation" r:id="rId4" imgW="3738490" imgH="2804070" progId="PowerPoint.Show.8">
                  <p:embed/>
                  <p:pic>
                    <p:nvPicPr>
                      <p:cNvPr id="0" name=""/>
                      <p:cNvPicPr>
                        <a:picLocks noChangeAspect="1" noChangeArrowheads="1"/>
                      </p:cNvPicPr>
                      <p:nvPr/>
                    </p:nvPicPr>
                    <p:blipFill>
                      <a:blip r:embed="rId5"/>
                      <a:srcRect/>
                      <a:stretch>
                        <a:fillRect/>
                      </a:stretch>
                    </p:blipFill>
                    <p:spPr bwMode="auto">
                      <a:xfrm>
                        <a:off x="6096000" y="0"/>
                        <a:ext cx="3048000" cy="198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9846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7" dur="500"/>
                                        <p:tgtEl>
                                          <p:spTgt spid="12291">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0" dur="500"/>
                                        <p:tgtEl>
                                          <p:spTgt spid="1229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15" dur="500"/>
                                        <p:tgtEl>
                                          <p:spTgt spid="12291">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8" dur="500"/>
                                        <p:tgtEl>
                                          <p:spTgt spid="1229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23" dur="500"/>
                                        <p:tgtEl>
                                          <p:spTgt spid="1229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28"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noFill/>
          <a:ln/>
        </p:spPr>
        <p:txBody>
          <a:bodyPr/>
          <a:lstStyle/>
          <a:p>
            <a:r>
              <a:rPr lang="en-US" altLang="en-US" sz="54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a:t>
            </a:r>
            <a:endParaRPr lang="en-US" altLang="en-US" sz="4000" dirty="0"/>
          </a:p>
        </p:txBody>
      </p:sp>
      <p:sp>
        <p:nvSpPr>
          <p:cNvPr id="13315" name="Rectangle 3"/>
          <p:cNvSpPr>
            <a:spLocks noGrp="1" noChangeArrowheads="1"/>
          </p:cNvSpPr>
          <p:nvPr>
            <p:ph idx="1"/>
          </p:nvPr>
        </p:nvSpPr>
        <p:spPr/>
        <p:txBody>
          <a:bodyPr/>
          <a:lstStyle/>
          <a:p>
            <a:r>
              <a:rPr lang="en-US" altLang="en-US" sz="3600" dirty="0"/>
              <a:t>H</a:t>
            </a:r>
            <a:r>
              <a:rPr lang="en-US" altLang="en-US" sz="3600" dirty="0" smtClean="0"/>
              <a:t>as </a:t>
            </a:r>
            <a:r>
              <a:rPr lang="en-US" altLang="en-US" sz="3600" dirty="0"/>
              <a:t>seven heads:</a:t>
            </a:r>
          </a:p>
          <a:p>
            <a:pPr lvl="1"/>
            <a:r>
              <a:rPr lang="en-US" altLang="en-US" sz="3200" i="1" dirty="0" smtClean="0"/>
              <a:t>symbolism</a:t>
            </a:r>
            <a:r>
              <a:rPr lang="en-US" altLang="en-US" sz="3200" dirty="0" smtClean="0"/>
              <a:t> as the woman clothed with the sun and standing on the moon</a:t>
            </a:r>
          </a:p>
          <a:p>
            <a:r>
              <a:rPr lang="en-US" altLang="en-US" sz="3600" dirty="0" smtClean="0"/>
              <a:t>7 </a:t>
            </a:r>
            <a:r>
              <a:rPr lang="en-US" altLang="en-US" sz="3600" dirty="0"/>
              <a:t>= complete </a:t>
            </a:r>
          </a:p>
          <a:p>
            <a:pPr lvl="1"/>
            <a:r>
              <a:rPr lang="en-US" altLang="en-US" sz="3200" dirty="0"/>
              <a:t>head </a:t>
            </a:r>
            <a:r>
              <a:rPr lang="en-US" altLang="en-US" sz="3200" dirty="0" smtClean="0">
                <a:latin typeface="Arial"/>
                <a:cs typeface="Arial"/>
              </a:rPr>
              <a:t>→</a:t>
            </a:r>
            <a:r>
              <a:rPr lang="en-US" altLang="en-US" sz="3200" dirty="0" smtClean="0"/>
              <a:t> intelligence</a:t>
            </a:r>
            <a:r>
              <a:rPr lang="en-US" altLang="en-US" sz="3200" dirty="0"/>
              <a:t>, craftiness, cunning in worldly </a:t>
            </a:r>
            <a:r>
              <a:rPr lang="en-US" altLang="en-US" sz="3200" dirty="0" smtClean="0"/>
              <a:t>wisdom </a:t>
            </a:r>
          </a:p>
          <a:p>
            <a:pPr lvl="2"/>
            <a:r>
              <a:rPr lang="en-US" altLang="en-US" dirty="0" smtClean="0"/>
              <a:t>2 Corinthians 11:3</a:t>
            </a:r>
            <a:endParaRPr lang="en-US" altLang="en-US" dirty="0"/>
          </a:p>
        </p:txBody>
      </p:sp>
      <p:sp>
        <p:nvSpPr>
          <p:cNvPr id="4" name="Slide Number Placeholder 5"/>
          <p:cNvSpPr>
            <a:spLocks noGrp="1"/>
          </p:cNvSpPr>
          <p:nvPr>
            <p:ph type="sldNum" sz="quarter" idx="12"/>
          </p:nvPr>
        </p:nvSpPr>
        <p:spPr/>
        <p:txBody>
          <a:bodyPr/>
          <a:lstStyle/>
          <a:p>
            <a:fld id="{C8C153D4-9563-4182-BD8C-8ED67212F5DD}" type="slidenum">
              <a:rPr lang="en-US" altLang="en-US">
                <a:solidFill>
                  <a:srgbClr val="FFFFFF"/>
                </a:solidFill>
              </a:rPr>
              <a:pPr/>
              <a:t>11</a:t>
            </a:fld>
            <a:endParaRPr lang="en-US" altLang="en-US">
              <a:solidFill>
                <a:srgbClr val="FFFFFF"/>
              </a:solidFill>
            </a:endParaRPr>
          </a:p>
        </p:txBody>
      </p:sp>
    </p:spTree>
    <p:extLst>
      <p:ext uri="{BB962C8B-B14F-4D97-AF65-F5344CB8AC3E}">
        <p14:creationId xmlns:p14="http://schemas.microsoft.com/office/powerpoint/2010/main" val="8060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1000"/>
                                        <p:tgtEl>
                                          <p:spTgt spid="13315">
                                            <p:txEl>
                                              <p:pRg st="3" end="3"/>
                                            </p:txEl>
                                          </p:spTgt>
                                        </p:tgtEl>
                                      </p:cBhvr>
                                    </p:animEffect>
                                    <p:anim calcmode="lin" valueType="num">
                                      <p:cBhvr>
                                        <p:cTn id="1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3315">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3315">
                                            <p:txEl>
                                              <p:pRg st="3" end="3"/>
                                            </p:tx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fade">
                                      <p:cBhvr>
                                        <p:cTn id="18" dur="1000"/>
                                        <p:tgtEl>
                                          <p:spTgt spid="13315">
                                            <p:txEl>
                                              <p:pRg st="4" end="4"/>
                                            </p:txEl>
                                          </p:spTgt>
                                        </p:tgtEl>
                                      </p:cBhvr>
                                    </p:animEffect>
                                    <p:anim calcmode="lin" valueType="num">
                                      <p:cBhvr>
                                        <p:cTn id="19"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3315">
                                            <p:txEl>
                                              <p:pRg st="4" end="4"/>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31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noFill/>
          <a:ln/>
        </p:spPr>
        <p:txBody>
          <a:bodyPr/>
          <a:lstStyle/>
          <a:p>
            <a:r>
              <a:rPr lang="en-US" altLang="en-US" sz="54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a:t>
            </a:r>
            <a:endParaRPr lang="en-US" altLang="en-US" sz="4000" dirty="0"/>
          </a:p>
        </p:txBody>
      </p:sp>
      <p:sp>
        <p:nvSpPr>
          <p:cNvPr id="54274" name="Rectangle 2"/>
          <p:cNvSpPr>
            <a:spLocks noGrp="1" noChangeArrowheads="1"/>
          </p:cNvSpPr>
          <p:nvPr>
            <p:ph idx="1"/>
          </p:nvPr>
        </p:nvSpPr>
        <p:spPr/>
        <p:txBody>
          <a:bodyPr/>
          <a:lstStyle/>
          <a:p>
            <a:r>
              <a:rPr lang="en-US" altLang="en-US" sz="3600" dirty="0"/>
              <a:t>T</a:t>
            </a:r>
            <a:r>
              <a:rPr lang="en-US" altLang="en-US" sz="3600" dirty="0" smtClean="0"/>
              <a:t>en </a:t>
            </a:r>
            <a:r>
              <a:rPr lang="en-US" altLang="en-US" sz="3600" dirty="0"/>
              <a:t>horns</a:t>
            </a:r>
          </a:p>
          <a:p>
            <a:pPr lvl="1"/>
            <a:r>
              <a:rPr lang="en-US" altLang="en-US" sz="3200" spc="300" dirty="0" smtClean="0">
                <a:solidFill>
                  <a:srgbClr val="FFFF00"/>
                </a:solidFill>
              </a:rPr>
              <a:t>horn</a:t>
            </a:r>
            <a:r>
              <a:rPr lang="en-US" altLang="en-US" sz="3200" dirty="0" smtClean="0"/>
              <a:t> 	</a:t>
            </a:r>
            <a:r>
              <a:rPr lang="en-US" altLang="en-US" sz="3200" dirty="0" smtClean="0">
                <a:latin typeface="Arial"/>
                <a:cs typeface="Arial"/>
              </a:rPr>
              <a:t>→ </a:t>
            </a:r>
            <a:r>
              <a:rPr lang="en-US" altLang="en-US" sz="3200" dirty="0" smtClean="0"/>
              <a:t>symbol </a:t>
            </a:r>
            <a:r>
              <a:rPr lang="en-US" altLang="en-US" sz="3200" dirty="0"/>
              <a:t>of </a:t>
            </a:r>
            <a:r>
              <a:rPr lang="en-US" altLang="en-US" sz="3200" dirty="0" smtClean="0"/>
              <a:t>power (cf. 5:6)</a:t>
            </a:r>
            <a:endParaRPr lang="en-US" altLang="en-US" sz="3200" dirty="0"/>
          </a:p>
          <a:p>
            <a:pPr lvl="1"/>
            <a:r>
              <a:rPr lang="en-US" altLang="en-US" sz="3200" spc="300" dirty="0">
                <a:solidFill>
                  <a:srgbClr val="FFFF00"/>
                </a:solidFill>
              </a:rPr>
              <a:t>t</a:t>
            </a:r>
            <a:r>
              <a:rPr lang="en-US" altLang="en-US" sz="3200" spc="300" dirty="0" smtClean="0">
                <a:solidFill>
                  <a:srgbClr val="FFFF00"/>
                </a:solidFill>
              </a:rPr>
              <a:t>en</a:t>
            </a:r>
            <a:r>
              <a:rPr lang="en-US" altLang="en-US" sz="3200" dirty="0" smtClean="0">
                <a:solidFill>
                  <a:srgbClr val="FFFF00"/>
                </a:solidFill>
              </a:rPr>
              <a:t> </a:t>
            </a:r>
            <a:r>
              <a:rPr lang="en-US" altLang="en-US" sz="3200" dirty="0" smtClean="0"/>
              <a:t>	</a:t>
            </a:r>
            <a:r>
              <a:rPr lang="en-US" altLang="en-US" sz="3200" dirty="0" smtClean="0">
                <a:latin typeface="Arial"/>
                <a:cs typeface="Arial"/>
              </a:rPr>
              <a:t>→ </a:t>
            </a:r>
            <a:r>
              <a:rPr lang="en-US" altLang="en-US" sz="3200" dirty="0" smtClean="0"/>
              <a:t>excels with power/rule</a:t>
            </a:r>
          </a:p>
          <a:p>
            <a:pPr lvl="2"/>
            <a:r>
              <a:rPr lang="en-US" altLang="en-US" dirty="0"/>
              <a:t>p</a:t>
            </a:r>
            <a:r>
              <a:rPr lang="en-US" altLang="en-US" dirty="0" smtClean="0"/>
              <a:t>lagues</a:t>
            </a:r>
          </a:p>
          <a:p>
            <a:pPr lvl="2"/>
            <a:r>
              <a:rPr lang="en-US" altLang="en-US" dirty="0"/>
              <a:t>c</a:t>
            </a:r>
            <a:r>
              <a:rPr lang="en-US" altLang="en-US" dirty="0" smtClean="0"/>
              <a:t>ommandments</a:t>
            </a:r>
          </a:p>
          <a:p>
            <a:pPr lvl="2"/>
            <a:r>
              <a:rPr lang="en-US" altLang="en-US" dirty="0" smtClean="0"/>
              <a:t>“God Said” (Gen. 1)</a:t>
            </a:r>
            <a:endParaRPr lang="en-US" altLang="en-US" dirty="0"/>
          </a:p>
        </p:txBody>
      </p:sp>
      <p:sp>
        <p:nvSpPr>
          <p:cNvPr id="4" name="Slide Number Placeholder 5"/>
          <p:cNvSpPr>
            <a:spLocks noGrp="1"/>
          </p:cNvSpPr>
          <p:nvPr>
            <p:ph type="sldNum" sz="quarter" idx="12"/>
          </p:nvPr>
        </p:nvSpPr>
        <p:spPr/>
        <p:txBody>
          <a:bodyPr/>
          <a:lstStyle/>
          <a:p>
            <a:fld id="{455A4909-472E-4835-802D-6CFF2508F6CA}" type="slidenum">
              <a:rPr lang="en-US" altLang="en-US">
                <a:solidFill>
                  <a:srgbClr val="FFFFFF"/>
                </a:solidFill>
              </a:rPr>
              <a:pPr/>
              <a:t>12</a:t>
            </a:fld>
            <a:endParaRPr lang="en-US" altLang="en-US">
              <a:solidFill>
                <a:srgbClr val="FFFFFF"/>
              </a:solidFill>
            </a:endParaRPr>
          </a:p>
        </p:txBody>
      </p:sp>
    </p:spTree>
    <p:extLst>
      <p:ext uri="{BB962C8B-B14F-4D97-AF65-F5344CB8AC3E}">
        <p14:creationId xmlns:p14="http://schemas.microsoft.com/office/powerpoint/2010/main" val="34986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animEffect transition="in" filter="fade">
                                      <p:cBhvr>
                                        <p:cTn id="7" dur="500"/>
                                        <p:tgtEl>
                                          <p:spTgt spid="5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txEl>
                                              <p:pRg st="2" end="2"/>
                                            </p:txEl>
                                          </p:spTgt>
                                        </p:tgtEl>
                                        <p:attrNameLst>
                                          <p:attrName>style.visibility</p:attrName>
                                        </p:attrNameLst>
                                      </p:cBhvr>
                                      <p:to>
                                        <p:strVal val="visible"/>
                                      </p:to>
                                    </p:set>
                                    <p:animEffect transition="in" filter="fade">
                                      <p:cBhvr>
                                        <p:cTn id="12" dur="500"/>
                                        <p:tgtEl>
                                          <p:spTgt spid="542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4">
                                            <p:txEl>
                                              <p:pRg st="3" end="3"/>
                                            </p:txEl>
                                          </p:spTgt>
                                        </p:tgtEl>
                                        <p:attrNameLst>
                                          <p:attrName>style.visibility</p:attrName>
                                        </p:attrNameLst>
                                      </p:cBhvr>
                                      <p:to>
                                        <p:strVal val="visible"/>
                                      </p:to>
                                    </p:set>
                                    <p:animEffect transition="in" filter="fade">
                                      <p:cBhvr>
                                        <p:cTn id="17" dur="500"/>
                                        <p:tgtEl>
                                          <p:spTgt spid="542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4">
                                            <p:txEl>
                                              <p:pRg st="4" end="4"/>
                                            </p:txEl>
                                          </p:spTgt>
                                        </p:tgtEl>
                                        <p:attrNameLst>
                                          <p:attrName>style.visibility</p:attrName>
                                        </p:attrNameLst>
                                      </p:cBhvr>
                                      <p:to>
                                        <p:strVal val="visible"/>
                                      </p:to>
                                    </p:set>
                                    <p:animEffect transition="in" filter="fade">
                                      <p:cBhvr>
                                        <p:cTn id="22" dur="500"/>
                                        <p:tgtEl>
                                          <p:spTgt spid="542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animEffect transition="in" filter="fade">
                                      <p:cBhvr>
                                        <p:cTn id="27" dur="500"/>
                                        <p:tgtEl>
                                          <p:spTgt spid="542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noFill/>
          <a:ln/>
        </p:spPr>
        <p:txBody>
          <a:bodyPr/>
          <a:lstStyle/>
          <a:p>
            <a:r>
              <a:rPr lang="en-US" altLang="en-US" sz="54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a:t>
            </a:r>
            <a:endParaRPr lang="en-US" altLang="en-US" sz="4000" dirty="0"/>
          </a:p>
        </p:txBody>
      </p:sp>
      <p:sp>
        <p:nvSpPr>
          <p:cNvPr id="54274" name="Rectangle 2"/>
          <p:cNvSpPr>
            <a:spLocks noGrp="1" noChangeArrowheads="1"/>
          </p:cNvSpPr>
          <p:nvPr>
            <p:ph idx="1"/>
          </p:nvPr>
        </p:nvSpPr>
        <p:spPr/>
        <p:txBody>
          <a:bodyPr/>
          <a:lstStyle/>
          <a:p>
            <a:r>
              <a:rPr lang="en-US" altLang="en-US" sz="3600" dirty="0" smtClean="0"/>
              <a:t>Seven </a:t>
            </a:r>
            <a:r>
              <a:rPr lang="en-US" altLang="en-US" sz="3600" dirty="0"/>
              <a:t>diadems</a:t>
            </a:r>
          </a:p>
          <a:p>
            <a:pPr lvl="1"/>
            <a:r>
              <a:rPr lang="en-US" altLang="en-US" sz="3200" dirty="0"/>
              <a:t>d</a:t>
            </a:r>
            <a:r>
              <a:rPr lang="en-US" altLang="en-US" sz="3200" dirty="0" smtClean="0"/>
              <a:t>iadem </a:t>
            </a:r>
            <a:r>
              <a:rPr lang="en-US" altLang="en-US" sz="3200" dirty="0" smtClean="0">
                <a:latin typeface="Arial"/>
                <a:cs typeface="Arial"/>
              </a:rPr>
              <a:t>→ ruling crown</a:t>
            </a:r>
            <a:endParaRPr lang="en-US" altLang="en-US" sz="3200" dirty="0" smtClean="0"/>
          </a:p>
          <a:p>
            <a:pPr lvl="1"/>
            <a:r>
              <a:rPr lang="en-US" altLang="en-US" sz="3200" dirty="0" smtClean="0"/>
              <a:t>expresses </a:t>
            </a:r>
            <a:r>
              <a:rPr lang="en-US" altLang="en-US" sz="3200" dirty="0"/>
              <a:t>his rule and domain</a:t>
            </a:r>
          </a:p>
          <a:p>
            <a:pPr lvl="1"/>
            <a:r>
              <a:rPr lang="en-US" altLang="en-US" sz="3200" dirty="0"/>
              <a:t>ruler of the world (Jn. 12:31; 14:30; 16:11</a:t>
            </a:r>
            <a:r>
              <a:rPr lang="en-US" altLang="en-US" sz="3200" dirty="0" smtClean="0"/>
              <a:t>)</a:t>
            </a:r>
          </a:p>
          <a:p>
            <a:pPr lvl="1"/>
            <a:r>
              <a:rPr lang="en-US" altLang="en-US" sz="3200" dirty="0" smtClean="0"/>
              <a:t>god of this age (2 Cor. 4:4)</a:t>
            </a:r>
            <a:endParaRPr lang="en-US" altLang="en-US" sz="3200" dirty="0"/>
          </a:p>
          <a:p>
            <a:pPr lvl="1"/>
            <a:r>
              <a:rPr lang="en-US" altLang="en-US" sz="3200" dirty="0"/>
              <a:t>prince of demons (Matt. 12:24</a:t>
            </a:r>
            <a:r>
              <a:rPr lang="en-US" altLang="en-US" sz="3200" dirty="0" smtClean="0"/>
              <a:t>)</a:t>
            </a:r>
          </a:p>
          <a:p>
            <a:pPr lvl="1"/>
            <a:r>
              <a:rPr lang="en-US" altLang="en-US" sz="3200" dirty="0" smtClean="0"/>
              <a:t>Prince of the power of the air (Eph. 2:2)</a:t>
            </a:r>
            <a:endParaRPr lang="en-US" altLang="en-US" sz="3200" dirty="0"/>
          </a:p>
        </p:txBody>
      </p:sp>
      <p:sp>
        <p:nvSpPr>
          <p:cNvPr id="4" name="Slide Number Placeholder 5"/>
          <p:cNvSpPr>
            <a:spLocks noGrp="1"/>
          </p:cNvSpPr>
          <p:nvPr>
            <p:ph type="sldNum" sz="quarter" idx="12"/>
          </p:nvPr>
        </p:nvSpPr>
        <p:spPr/>
        <p:txBody>
          <a:bodyPr/>
          <a:lstStyle/>
          <a:p>
            <a:fld id="{455A4909-472E-4835-802D-6CFF2508F6CA}" type="slidenum">
              <a:rPr lang="en-US" altLang="en-US">
                <a:solidFill>
                  <a:srgbClr val="FFFFFF"/>
                </a:solidFill>
              </a:rPr>
              <a:pPr/>
              <a:t>13</a:t>
            </a:fld>
            <a:endParaRPr lang="en-US" altLang="en-US">
              <a:solidFill>
                <a:srgbClr val="FFFFFF"/>
              </a:solidFill>
            </a:endParaRPr>
          </a:p>
        </p:txBody>
      </p:sp>
    </p:spTree>
    <p:extLst>
      <p:ext uri="{BB962C8B-B14F-4D97-AF65-F5344CB8AC3E}">
        <p14:creationId xmlns:p14="http://schemas.microsoft.com/office/powerpoint/2010/main" val="23765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2" end="2"/>
                                            </p:txEl>
                                          </p:spTgt>
                                        </p:tgtEl>
                                        <p:attrNameLst>
                                          <p:attrName>style.visibility</p:attrName>
                                        </p:attrNameLst>
                                      </p:cBhvr>
                                      <p:to>
                                        <p:strVal val="visible"/>
                                      </p:to>
                                    </p:set>
                                    <p:animEffect transition="in" filter="fade">
                                      <p:cBhvr>
                                        <p:cTn id="7" dur="500"/>
                                        <p:tgtEl>
                                          <p:spTgt spid="5427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txEl>
                                              <p:pRg st="3" end="3"/>
                                            </p:txEl>
                                          </p:spTgt>
                                        </p:tgtEl>
                                        <p:attrNameLst>
                                          <p:attrName>style.visibility</p:attrName>
                                        </p:attrNameLst>
                                      </p:cBhvr>
                                      <p:to>
                                        <p:strVal val="visible"/>
                                      </p:to>
                                    </p:set>
                                    <p:animEffect transition="in" filter="fade">
                                      <p:cBhvr>
                                        <p:cTn id="12" dur="500"/>
                                        <p:tgtEl>
                                          <p:spTgt spid="5427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4">
                                            <p:txEl>
                                              <p:pRg st="4" end="4"/>
                                            </p:txEl>
                                          </p:spTgt>
                                        </p:tgtEl>
                                        <p:attrNameLst>
                                          <p:attrName>style.visibility</p:attrName>
                                        </p:attrNameLst>
                                      </p:cBhvr>
                                      <p:to>
                                        <p:strVal val="visible"/>
                                      </p:to>
                                    </p:set>
                                    <p:animEffect transition="in" filter="fade">
                                      <p:cBhvr>
                                        <p:cTn id="17" dur="500"/>
                                        <p:tgtEl>
                                          <p:spTgt spid="5427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4">
                                            <p:txEl>
                                              <p:pRg st="5" end="5"/>
                                            </p:txEl>
                                          </p:spTgt>
                                        </p:tgtEl>
                                        <p:attrNameLst>
                                          <p:attrName>style.visibility</p:attrName>
                                        </p:attrNameLst>
                                      </p:cBhvr>
                                      <p:to>
                                        <p:strVal val="visible"/>
                                      </p:to>
                                    </p:set>
                                    <p:animEffect transition="in" filter="fade">
                                      <p:cBhvr>
                                        <p:cTn id="22" dur="500"/>
                                        <p:tgtEl>
                                          <p:spTgt spid="5427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74">
                                            <p:txEl>
                                              <p:pRg st="6" end="6"/>
                                            </p:txEl>
                                          </p:spTgt>
                                        </p:tgtEl>
                                        <p:attrNameLst>
                                          <p:attrName>style.visibility</p:attrName>
                                        </p:attrNameLst>
                                      </p:cBhvr>
                                      <p:to>
                                        <p:strVal val="visible"/>
                                      </p:to>
                                    </p:set>
                                    <p:animEffect transition="in" filter="fade">
                                      <p:cBhvr>
                                        <p:cTn id="27" dur="500"/>
                                        <p:tgtEl>
                                          <p:spTgt spid="542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60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Dragon’s Work</a:t>
            </a:r>
            <a:endParaRPr lang="en-US" altLang="en-US" sz="6000" dirty="0">
              <a:solidFill>
                <a:srgbClr val="FF99CC"/>
              </a:solidFill>
              <a:latin typeface="Blackadder ITC" pitchFamily="82" charset="0"/>
            </a:endParaRPr>
          </a:p>
        </p:txBody>
      </p:sp>
      <p:sp>
        <p:nvSpPr>
          <p:cNvPr id="14339" name="Rectangle 3"/>
          <p:cNvSpPr>
            <a:spLocks noGrp="1" noChangeArrowheads="1"/>
          </p:cNvSpPr>
          <p:nvPr>
            <p:ph idx="1"/>
          </p:nvPr>
        </p:nvSpPr>
        <p:spPr>
          <a:xfrm>
            <a:off x="457200" y="1600200"/>
            <a:ext cx="8229600" cy="5257800"/>
          </a:xfrm>
        </p:spPr>
        <p:txBody>
          <a:bodyPr>
            <a:normAutofit lnSpcReduction="10000"/>
          </a:bodyPr>
          <a:lstStyle/>
          <a:p>
            <a:r>
              <a:rPr lang="en-US" altLang="en-US" sz="3600" dirty="0" smtClean="0"/>
              <a:t>Drew </a:t>
            </a:r>
            <a:r>
              <a:rPr lang="en-US" altLang="en-US" sz="3600" dirty="0"/>
              <a:t>a third of the stars of heaven and cast them to the earth (v. 4)</a:t>
            </a:r>
          </a:p>
          <a:p>
            <a:pPr lvl="1"/>
            <a:r>
              <a:rPr lang="en-US" altLang="en-US" sz="3200" dirty="0" smtClean="0"/>
              <a:t>perhaps </a:t>
            </a:r>
            <a:r>
              <a:rPr lang="en-US" altLang="en-US" sz="3200" dirty="0"/>
              <a:t>a reference </a:t>
            </a:r>
            <a:r>
              <a:rPr lang="en-US" altLang="en-US" sz="3200" dirty="0" smtClean="0"/>
              <a:t>to his influence among </a:t>
            </a:r>
            <a:r>
              <a:rPr lang="en-US" altLang="en-US" sz="3200" smtClean="0"/>
              <a:t>rulers and even angels </a:t>
            </a:r>
            <a:r>
              <a:rPr lang="en-US" altLang="en-US" sz="3200" dirty="0"/>
              <a:t>who followed his rebellion (cf. v. 9; 2 Pet. 2:4</a:t>
            </a:r>
            <a:r>
              <a:rPr lang="en-US" altLang="en-US" sz="3200" dirty="0" smtClean="0"/>
              <a:t>)</a:t>
            </a:r>
          </a:p>
          <a:p>
            <a:pPr lvl="1"/>
            <a:r>
              <a:rPr lang="en-US" altLang="en-US" sz="3200" dirty="0"/>
              <a:t>e</a:t>
            </a:r>
            <a:r>
              <a:rPr lang="en-US" altLang="en-US" sz="3200" dirty="0" smtClean="0"/>
              <a:t>xpansion of darkness</a:t>
            </a:r>
            <a:endParaRPr lang="en-US" altLang="en-US" sz="3200" dirty="0"/>
          </a:p>
          <a:p>
            <a:pPr lvl="1"/>
            <a:r>
              <a:rPr lang="en-US" altLang="en-US" sz="3200" dirty="0"/>
              <a:t>Satan’s </a:t>
            </a:r>
            <a:r>
              <a:rPr lang="en-US" altLang="en-US" sz="3200" dirty="0" smtClean="0"/>
              <a:t>strength and activity </a:t>
            </a:r>
            <a:r>
              <a:rPr lang="en-US" altLang="en-US" sz="3200" dirty="0"/>
              <a:t>reaches far</a:t>
            </a:r>
            <a:r>
              <a:rPr lang="en-US" altLang="en-US" sz="3200" dirty="0" smtClean="0"/>
              <a:t>!</a:t>
            </a:r>
          </a:p>
          <a:p>
            <a:pPr lvl="1"/>
            <a:r>
              <a:rPr lang="en-US" altLang="en-US" sz="3200" dirty="0"/>
              <a:t>t</a:t>
            </a:r>
            <a:r>
              <a:rPr lang="en-US" altLang="en-US" sz="3200" dirty="0" smtClean="0"/>
              <a:t>he startling visual contrasting a helpless woman before a towering dragon should never be lost in the details</a:t>
            </a:r>
          </a:p>
          <a:p>
            <a:pPr lvl="1"/>
            <a:endParaRPr lang="en-US" altLang="en-US" sz="3200" dirty="0"/>
          </a:p>
        </p:txBody>
      </p:sp>
      <p:sp>
        <p:nvSpPr>
          <p:cNvPr id="4" name="Slide Number Placeholder 5"/>
          <p:cNvSpPr>
            <a:spLocks noGrp="1"/>
          </p:cNvSpPr>
          <p:nvPr>
            <p:ph type="sldNum" sz="quarter" idx="12"/>
          </p:nvPr>
        </p:nvSpPr>
        <p:spPr/>
        <p:txBody>
          <a:bodyPr/>
          <a:lstStyle/>
          <a:p>
            <a:fld id="{AA99B9E7-2A26-49E5-ABAC-837A7ED5D834}" type="slidenum">
              <a:rPr lang="en-US" altLang="en-US">
                <a:solidFill>
                  <a:srgbClr val="FFFFFF"/>
                </a:solidFill>
              </a:rPr>
              <a:pPr/>
              <a:t>14</a:t>
            </a:fld>
            <a:endParaRPr lang="en-US" altLang="en-US">
              <a:solidFill>
                <a:srgbClr val="FFFFFF"/>
              </a:solidFill>
            </a:endParaRPr>
          </a:p>
        </p:txBody>
      </p:sp>
    </p:spTree>
    <p:extLst>
      <p:ext uri="{BB962C8B-B14F-4D97-AF65-F5344CB8AC3E}">
        <p14:creationId xmlns:p14="http://schemas.microsoft.com/office/powerpoint/2010/main" val="246522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60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Dragon’s Work</a:t>
            </a:r>
            <a:endParaRPr lang="en-US" altLang="en-US" sz="6000" dirty="0">
              <a:solidFill>
                <a:srgbClr val="FF99CC"/>
              </a:solidFill>
              <a:latin typeface="Blackadder ITC" pitchFamily="82" charset="0"/>
            </a:endParaRPr>
          </a:p>
        </p:txBody>
      </p:sp>
      <p:sp>
        <p:nvSpPr>
          <p:cNvPr id="15363" name="Rectangle 3"/>
          <p:cNvSpPr>
            <a:spLocks noGrp="1" noChangeArrowheads="1"/>
          </p:cNvSpPr>
          <p:nvPr>
            <p:ph idx="1"/>
          </p:nvPr>
        </p:nvSpPr>
        <p:spPr/>
        <p:txBody>
          <a:bodyPr/>
          <a:lstStyle/>
          <a:p>
            <a:r>
              <a:rPr lang="en-US" altLang="en-US" dirty="0" smtClean="0"/>
              <a:t>Stands </a:t>
            </a:r>
            <a:r>
              <a:rPr lang="en-US" altLang="en-US" dirty="0"/>
              <a:t>before the woman to devour the child</a:t>
            </a:r>
          </a:p>
          <a:p>
            <a:pPr lvl="1"/>
            <a:r>
              <a:rPr lang="en-US" altLang="en-US" dirty="0"/>
              <a:t>opposes Christ’s redemptive work</a:t>
            </a:r>
          </a:p>
          <a:p>
            <a:pPr lvl="1"/>
            <a:r>
              <a:rPr lang="en-US" altLang="en-US" dirty="0"/>
              <a:t>Satan was the source behind Herod’s </a:t>
            </a:r>
            <a:r>
              <a:rPr lang="en-US" altLang="en-US" dirty="0" smtClean="0"/>
              <a:t>cruel </a:t>
            </a:r>
            <a:r>
              <a:rPr lang="en-US" altLang="en-US" dirty="0"/>
              <a:t>deeds (Matt. </a:t>
            </a:r>
            <a:r>
              <a:rPr lang="en-US" altLang="en-US" dirty="0" smtClean="0"/>
              <a:t>2:16; Jn. 8:44)</a:t>
            </a:r>
          </a:p>
          <a:p>
            <a:r>
              <a:rPr lang="en-US" altLang="en-US" b="1" dirty="0" smtClean="0"/>
              <a:t>QUESTION: </a:t>
            </a:r>
            <a:r>
              <a:rPr lang="en-US" altLang="en-US" dirty="0" smtClean="0"/>
              <a:t>“Why not destroy the woman before she gives birth?”</a:t>
            </a:r>
          </a:p>
          <a:p>
            <a:r>
              <a:rPr lang="en-US" altLang="en-US" b="1" dirty="0" smtClean="0">
                <a:solidFill>
                  <a:srgbClr val="FFFF00"/>
                </a:solidFill>
                <a:effectLst/>
              </a:rPr>
              <a:t>ANSWER: </a:t>
            </a:r>
            <a:r>
              <a:rPr lang="en-US" altLang="en-US" dirty="0" smtClean="0">
                <a:solidFill>
                  <a:srgbClr val="FFFF00"/>
                </a:solidFill>
                <a:effectLst/>
              </a:rPr>
              <a:t>He tried!</a:t>
            </a:r>
            <a:endParaRPr lang="en-US" altLang="en-US" dirty="0">
              <a:solidFill>
                <a:srgbClr val="FFFF00"/>
              </a:solidFill>
              <a:effectLst/>
            </a:endParaRPr>
          </a:p>
        </p:txBody>
      </p:sp>
      <p:sp>
        <p:nvSpPr>
          <p:cNvPr id="4" name="Slide Number Placeholder 5"/>
          <p:cNvSpPr>
            <a:spLocks noGrp="1"/>
          </p:cNvSpPr>
          <p:nvPr>
            <p:ph type="sldNum" sz="quarter" idx="12"/>
          </p:nvPr>
        </p:nvSpPr>
        <p:spPr/>
        <p:txBody>
          <a:bodyPr/>
          <a:lstStyle/>
          <a:p>
            <a:fld id="{13412AF2-D221-4DEB-8F32-6415C07BB4A1}" type="slidenum">
              <a:rPr lang="en-US" altLang="en-US">
                <a:solidFill>
                  <a:srgbClr val="FFFFFF"/>
                </a:solidFill>
              </a:rPr>
              <a:pPr/>
              <a:t>15</a:t>
            </a:fld>
            <a:endParaRPr lang="en-US" altLang="en-US">
              <a:solidFill>
                <a:srgbClr val="FFFFFF"/>
              </a:solidFill>
            </a:endParaRPr>
          </a:p>
        </p:txBody>
      </p:sp>
    </p:spTree>
    <p:extLst>
      <p:ext uri="{BB962C8B-B14F-4D97-AF65-F5344CB8AC3E}">
        <p14:creationId xmlns:p14="http://schemas.microsoft.com/office/powerpoint/2010/main" val="134247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solidFill>
                  <a:schemeClr val="tx1"/>
                </a:solidFill>
                <a:effectLst>
                  <a:glow rad="101600">
                    <a:srgbClr val="C00000">
                      <a:alpha val="60000"/>
                    </a:srgbClr>
                  </a:glow>
                </a:effectLst>
              </a:rPr>
              <a:t>Satan’s Long Age of Opposition</a:t>
            </a:r>
          </a:p>
        </p:txBody>
      </p:sp>
      <p:sp>
        <p:nvSpPr>
          <p:cNvPr id="16387" name="Rectangle 3"/>
          <p:cNvSpPr>
            <a:spLocks noGrp="1" noChangeArrowheads="1"/>
          </p:cNvSpPr>
          <p:nvPr>
            <p:ph idx="1"/>
          </p:nvPr>
        </p:nvSpPr>
        <p:spPr/>
        <p:txBody>
          <a:bodyPr/>
          <a:lstStyle/>
          <a:p>
            <a:r>
              <a:rPr lang="en-US" altLang="en-US" dirty="0"/>
              <a:t>He always has and always will seek to derail the cause of Christ</a:t>
            </a:r>
          </a:p>
          <a:p>
            <a:pPr lvl="1"/>
            <a:r>
              <a:rPr lang="en-US" altLang="en-US" dirty="0"/>
              <a:t>inspired Eve to eat of the forbidden tree</a:t>
            </a:r>
          </a:p>
          <a:p>
            <a:pPr lvl="1"/>
            <a:r>
              <a:rPr lang="en-US" altLang="en-US" dirty="0"/>
              <a:t>worked through Cain to kill his brother (1 Jn. 3:12)</a:t>
            </a:r>
          </a:p>
          <a:p>
            <a:pPr lvl="1"/>
            <a:r>
              <a:rPr lang="en-US" altLang="en-US" dirty="0"/>
              <a:t>through the ages sought to destroy </a:t>
            </a:r>
            <a:r>
              <a:rPr lang="en-US" altLang="en-US" dirty="0" smtClean="0"/>
              <a:t>the woman (God’s people)</a:t>
            </a:r>
            <a:endParaRPr lang="en-US" altLang="en-US" dirty="0"/>
          </a:p>
          <a:p>
            <a:pPr lvl="2"/>
            <a:r>
              <a:rPr lang="en-US" altLang="en-US" dirty="0"/>
              <a:t>sought to destroy the “Seed promise” to Abraham wherein all families would be </a:t>
            </a:r>
            <a:r>
              <a:rPr lang="en-US" altLang="en-US" dirty="0" smtClean="0"/>
              <a:t>blessed…</a:t>
            </a:r>
            <a:endParaRPr lang="en-US" altLang="en-US" dirty="0"/>
          </a:p>
          <a:p>
            <a:endParaRPr lang="en-US" altLang="en-US" dirty="0"/>
          </a:p>
        </p:txBody>
      </p:sp>
      <p:sp>
        <p:nvSpPr>
          <p:cNvPr id="4" name="Slide Number Placeholder 5"/>
          <p:cNvSpPr>
            <a:spLocks noGrp="1"/>
          </p:cNvSpPr>
          <p:nvPr>
            <p:ph type="sldNum" sz="quarter" idx="12"/>
          </p:nvPr>
        </p:nvSpPr>
        <p:spPr/>
        <p:txBody>
          <a:bodyPr/>
          <a:lstStyle/>
          <a:p>
            <a:fld id="{1DE2732A-C840-481D-8259-21E0397A4C3B}" type="slidenum">
              <a:rPr lang="en-US" altLang="en-US">
                <a:solidFill>
                  <a:srgbClr val="FFFFFF"/>
                </a:solidFill>
              </a:rPr>
              <a:pPr/>
              <a:t>16</a:t>
            </a:fld>
            <a:endParaRPr lang="en-US" altLang="en-US">
              <a:solidFill>
                <a:srgbClr val="FFFFFF"/>
              </a:solidFill>
            </a:endParaRPr>
          </a:p>
        </p:txBody>
      </p:sp>
    </p:spTree>
    <p:extLst>
      <p:ext uri="{BB962C8B-B14F-4D97-AF65-F5344CB8AC3E}">
        <p14:creationId xmlns:p14="http://schemas.microsoft.com/office/powerpoint/2010/main" val="4152244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ltLang="en-US" sz="4000" dirty="0">
                <a:solidFill>
                  <a:schemeClr val="tx1"/>
                </a:solidFill>
                <a:effectLst>
                  <a:glow rad="101600">
                    <a:srgbClr val="C00000">
                      <a:alpha val="60000"/>
                    </a:srgbClr>
                  </a:glow>
                </a:effectLst>
              </a:rPr>
              <a:t>Satan’s Near Misses</a:t>
            </a:r>
          </a:p>
        </p:txBody>
      </p:sp>
      <p:sp>
        <p:nvSpPr>
          <p:cNvPr id="17411" name="Rectangle 3"/>
          <p:cNvSpPr>
            <a:spLocks noGrp="1" noChangeArrowheads="1"/>
          </p:cNvSpPr>
          <p:nvPr>
            <p:ph idx="1"/>
          </p:nvPr>
        </p:nvSpPr>
        <p:spPr>
          <a:xfrm>
            <a:off x="457200" y="1295400"/>
            <a:ext cx="8229600" cy="4530725"/>
          </a:xfrm>
        </p:spPr>
        <p:txBody>
          <a:bodyPr/>
          <a:lstStyle/>
          <a:p>
            <a:pPr marL="0" indent="0" algn="ctr">
              <a:lnSpc>
                <a:spcPct val="90000"/>
              </a:lnSpc>
              <a:buNone/>
            </a:pPr>
            <a:r>
              <a:rPr lang="en-US" altLang="en-US" sz="2600" dirty="0"/>
              <a:t>Only one family left (Gen. 6:5-10)</a:t>
            </a:r>
          </a:p>
          <a:p>
            <a:pPr marL="0" indent="0" algn="ctr">
              <a:lnSpc>
                <a:spcPct val="90000"/>
              </a:lnSpc>
              <a:buNone/>
            </a:pPr>
            <a:r>
              <a:rPr lang="en-US" altLang="en-US" sz="2600" dirty="0"/>
              <a:t>Aged Abraham &amp; Sarah with no children (Gen. 17)</a:t>
            </a:r>
          </a:p>
          <a:p>
            <a:pPr marL="0" indent="0" algn="ctr">
              <a:lnSpc>
                <a:spcPct val="90000"/>
              </a:lnSpc>
              <a:buNone/>
            </a:pPr>
            <a:r>
              <a:rPr lang="en-US" altLang="en-US" sz="2600" dirty="0"/>
              <a:t>The vulnerable baby Moses in a basket </a:t>
            </a:r>
            <a:r>
              <a:rPr lang="en-US" altLang="en-US" sz="2600" i="1" dirty="0"/>
              <a:t>(Ex. 1)</a:t>
            </a:r>
            <a:endParaRPr lang="en-US" altLang="en-US" sz="2600" dirty="0"/>
          </a:p>
          <a:p>
            <a:pPr marL="0" indent="0" algn="ctr">
              <a:lnSpc>
                <a:spcPct val="90000"/>
              </a:lnSpc>
              <a:buNone/>
            </a:pPr>
            <a:r>
              <a:rPr lang="en-US" altLang="en-US" sz="2600" dirty="0"/>
              <a:t>The bondage that seems inescapable </a:t>
            </a:r>
            <a:r>
              <a:rPr lang="en-US" altLang="en-US" sz="2600" i="1" dirty="0"/>
              <a:t>(Ex. 1)</a:t>
            </a:r>
            <a:endParaRPr lang="en-US" altLang="en-US" sz="2600" dirty="0"/>
          </a:p>
          <a:p>
            <a:pPr marL="0" indent="0" algn="ctr">
              <a:lnSpc>
                <a:spcPct val="90000"/>
              </a:lnSpc>
              <a:buNone/>
            </a:pPr>
            <a:r>
              <a:rPr lang="en-US" altLang="en-US" sz="2600" dirty="0"/>
              <a:t>The nation in complete apostasy </a:t>
            </a:r>
            <a:r>
              <a:rPr lang="en-US" altLang="en-US" sz="2600" i="1" dirty="0"/>
              <a:t>(Ex. 32; Jud. 2:9)</a:t>
            </a:r>
            <a:endParaRPr lang="en-US" altLang="en-US" sz="2600" dirty="0"/>
          </a:p>
          <a:p>
            <a:pPr marL="0" indent="0" algn="ctr">
              <a:lnSpc>
                <a:spcPct val="90000"/>
              </a:lnSpc>
              <a:buNone/>
            </a:pPr>
            <a:r>
              <a:rPr lang="en-US" altLang="en-US" sz="2600" dirty="0"/>
              <a:t>David before Goliath </a:t>
            </a:r>
            <a:r>
              <a:rPr lang="en-US" altLang="en-US" sz="2600" i="1" dirty="0"/>
              <a:t>(1 Sam. 17)</a:t>
            </a:r>
            <a:endParaRPr lang="en-US" altLang="en-US" sz="2600" dirty="0"/>
          </a:p>
          <a:p>
            <a:pPr marL="0" indent="0" algn="ctr">
              <a:lnSpc>
                <a:spcPct val="90000"/>
              </a:lnSpc>
              <a:buNone/>
            </a:pPr>
            <a:r>
              <a:rPr lang="en-US" altLang="en-US" sz="2600" dirty="0"/>
              <a:t>David hunted by Saul </a:t>
            </a:r>
            <a:r>
              <a:rPr lang="en-US" altLang="en-US" sz="2600" i="1" dirty="0"/>
              <a:t>(1 Sam. 18ff)</a:t>
            </a:r>
            <a:endParaRPr lang="en-US" altLang="en-US" sz="2600" dirty="0"/>
          </a:p>
          <a:p>
            <a:pPr marL="0" indent="0" algn="ctr">
              <a:lnSpc>
                <a:spcPct val="90000"/>
              </a:lnSpc>
              <a:buNone/>
            </a:pPr>
            <a:r>
              <a:rPr lang="en-US" altLang="en-US" sz="2600" dirty="0" err="1"/>
              <a:t>Athaliah’s</a:t>
            </a:r>
            <a:r>
              <a:rPr lang="en-US" altLang="en-US" sz="2600" dirty="0"/>
              <a:t> attempt to destroy the Messianic line </a:t>
            </a:r>
            <a:br>
              <a:rPr lang="en-US" altLang="en-US" sz="2600" dirty="0"/>
            </a:br>
            <a:r>
              <a:rPr lang="en-US" altLang="en-US" sz="2600" i="1" dirty="0"/>
              <a:t>(2 Kin. 11:1ff)</a:t>
            </a:r>
            <a:endParaRPr lang="en-US" altLang="en-US" sz="2600" dirty="0"/>
          </a:p>
          <a:p>
            <a:pPr marL="0" indent="0" algn="ctr">
              <a:lnSpc>
                <a:spcPct val="90000"/>
              </a:lnSpc>
              <a:buNone/>
            </a:pPr>
            <a:r>
              <a:rPr lang="en-US" altLang="en-US" sz="2600" dirty="0"/>
              <a:t>Haman’s attempt to destroy all the Jews </a:t>
            </a:r>
            <a:r>
              <a:rPr lang="en-US" altLang="en-US" sz="2600" i="1" dirty="0"/>
              <a:t>(Esther)</a:t>
            </a:r>
            <a:endParaRPr lang="en-US" altLang="en-US" sz="2600" dirty="0"/>
          </a:p>
          <a:p>
            <a:pPr marL="0" indent="0" algn="ctr">
              <a:lnSpc>
                <a:spcPct val="90000"/>
              </a:lnSpc>
              <a:buNone/>
            </a:pPr>
            <a:r>
              <a:rPr lang="en-US" altLang="en-US" sz="2600" dirty="0"/>
              <a:t>Herod’s attempt to destroy Jesus </a:t>
            </a:r>
            <a:r>
              <a:rPr lang="en-US" altLang="en-US" sz="2600" i="1" dirty="0"/>
              <a:t>(Matt 2)</a:t>
            </a:r>
          </a:p>
        </p:txBody>
      </p:sp>
      <p:sp>
        <p:nvSpPr>
          <p:cNvPr id="5" name="Slide Number Placeholder 5"/>
          <p:cNvSpPr>
            <a:spLocks noGrp="1"/>
          </p:cNvSpPr>
          <p:nvPr>
            <p:ph type="sldNum" sz="quarter" idx="12"/>
          </p:nvPr>
        </p:nvSpPr>
        <p:spPr/>
        <p:txBody>
          <a:bodyPr/>
          <a:lstStyle/>
          <a:p>
            <a:fld id="{50A50B1F-EDF6-43BA-994A-AAED0F908646}" type="slidenum">
              <a:rPr lang="en-US" altLang="en-US">
                <a:solidFill>
                  <a:srgbClr val="FFFFFF"/>
                </a:solidFill>
              </a:rPr>
              <a:pPr/>
              <a:t>17</a:t>
            </a:fld>
            <a:endParaRPr lang="en-US" altLang="en-US">
              <a:solidFill>
                <a:srgbClr val="FFFFFF"/>
              </a:solidFill>
            </a:endParaRPr>
          </a:p>
        </p:txBody>
      </p:sp>
      <p:sp>
        <p:nvSpPr>
          <p:cNvPr id="17412" name="Text Box 4"/>
          <p:cNvSpPr txBox="1">
            <a:spLocks noChangeArrowheads="1"/>
          </p:cNvSpPr>
          <p:nvPr/>
        </p:nvSpPr>
        <p:spPr bwMode="auto">
          <a:xfrm>
            <a:off x="7385050" y="601980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FFFFFF"/>
                </a:solidFill>
              </a:rPr>
              <a:t>Mark Dunagan</a:t>
            </a:r>
          </a:p>
        </p:txBody>
      </p:sp>
    </p:spTree>
    <p:extLst>
      <p:ext uri="{BB962C8B-B14F-4D97-AF65-F5344CB8AC3E}">
        <p14:creationId xmlns:p14="http://schemas.microsoft.com/office/powerpoint/2010/main" val="407431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732A308-B022-4A0E-9064-C9B3BC9E3C8F}" type="slidenum">
              <a:rPr lang="en-US" altLang="en-US">
                <a:solidFill>
                  <a:srgbClr val="FFFFFF"/>
                </a:solidFill>
              </a:rPr>
              <a:pPr/>
              <a:t>18</a:t>
            </a:fld>
            <a:endParaRPr lang="en-US" altLang="en-US">
              <a:solidFill>
                <a:srgbClr val="FFFFFF"/>
              </a:solidFill>
            </a:endParaRPr>
          </a:p>
        </p:txBody>
      </p:sp>
      <p:sp>
        <p:nvSpPr>
          <p:cNvPr id="18434" name="Rectangle 2"/>
          <p:cNvSpPr>
            <a:spLocks noGrp="1" noChangeArrowheads="1"/>
          </p:cNvSpPr>
          <p:nvPr>
            <p:ph type="title"/>
          </p:nvPr>
        </p:nvSpPr>
        <p:spPr>
          <a:xfrm>
            <a:off x="228600" y="277813"/>
            <a:ext cx="5791200" cy="1139825"/>
          </a:xfrm>
        </p:spPr>
        <p:txBody>
          <a:bodyPr/>
          <a:lstStyle/>
          <a:p>
            <a:r>
              <a:rPr lang="en-US" altLang="en-US" sz="5400" dirty="0">
                <a:solidFill>
                  <a:schemeClr val="tx1"/>
                </a:solidFill>
                <a:effectLst>
                  <a:glow rad="228600">
                    <a:schemeClr val="accent4">
                      <a:satMod val="175000"/>
                      <a:alpha val="40000"/>
                    </a:schemeClr>
                  </a:glow>
                </a:effectLst>
              </a:rPr>
              <a:t>The Male Child: </a:t>
            </a:r>
            <a:r>
              <a:rPr lang="en-US" altLang="en-US" sz="4000" dirty="0" smtClean="0"/>
              <a:t/>
            </a:r>
            <a:br>
              <a:rPr lang="en-US" altLang="en-US" sz="4000" dirty="0" smtClean="0"/>
            </a:br>
            <a:r>
              <a:rPr lang="en-US" altLang="en-US" sz="4000" dirty="0" smtClean="0"/>
              <a:t>3</a:t>
            </a:r>
            <a:r>
              <a:rPr lang="en-US" altLang="en-US" sz="4000" baseline="30000" dirty="0" smtClean="0"/>
              <a:t>rd</a:t>
            </a:r>
            <a:r>
              <a:rPr lang="en-US" altLang="en-US" sz="4000" dirty="0" smtClean="0"/>
              <a:t> Personage (12:4, 5)</a:t>
            </a:r>
            <a:endParaRPr lang="en-US" altLang="en-US" sz="4000" dirty="0"/>
          </a:p>
        </p:txBody>
      </p:sp>
      <p:sp>
        <p:nvSpPr>
          <p:cNvPr id="18435" name="Rectangle 3"/>
          <p:cNvSpPr>
            <a:spLocks noGrp="1" noChangeArrowheads="1"/>
          </p:cNvSpPr>
          <p:nvPr>
            <p:ph type="body" idx="1"/>
          </p:nvPr>
        </p:nvSpPr>
        <p:spPr>
          <a:xfrm>
            <a:off x="457200" y="1946275"/>
            <a:ext cx="8229600" cy="4530725"/>
          </a:xfrm>
        </p:spPr>
        <p:txBody>
          <a:bodyPr/>
          <a:lstStyle/>
          <a:p>
            <a:r>
              <a:rPr lang="en-US" altLang="en-US" dirty="0"/>
              <a:t>despite the devil’s plan, the child was born and </a:t>
            </a:r>
            <a:r>
              <a:rPr lang="en-US" altLang="en-US" dirty="0" smtClean="0"/>
              <a:t>succeeded to rule</a:t>
            </a:r>
            <a:endParaRPr lang="en-US" altLang="en-US" dirty="0"/>
          </a:p>
          <a:p>
            <a:r>
              <a:rPr lang="en-US" altLang="en-US" dirty="0"/>
              <a:t>question 5</a:t>
            </a:r>
            <a:r>
              <a:rPr lang="en-US" altLang="en-US" dirty="0" smtClean="0"/>
              <a:t>?</a:t>
            </a:r>
            <a:endParaRPr lang="en-US" altLang="en-US" dirty="0"/>
          </a:p>
        </p:txBody>
      </p:sp>
      <p:graphicFrame>
        <p:nvGraphicFramePr>
          <p:cNvPr id="18436" name="Object 4">
            <a:hlinkClick r:id="" action="ppaction://ole?verb=0"/>
          </p:cNvPr>
          <p:cNvGraphicFramePr>
            <a:graphicFrameLocks noChangeAspect="1"/>
          </p:cNvGraphicFramePr>
          <p:nvPr>
            <p:extLst>
              <p:ext uri="{D42A27DB-BD31-4B8C-83A1-F6EECF244321}">
                <p14:modId xmlns:p14="http://schemas.microsoft.com/office/powerpoint/2010/main" val="978206306"/>
              </p:ext>
            </p:extLst>
          </p:nvPr>
        </p:nvGraphicFramePr>
        <p:xfrm>
          <a:off x="3394519" y="3505200"/>
          <a:ext cx="4682681" cy="3055938"/>
        </p:xfrm>
        <a:graphic>
          <a:graphicData uri="http://schemas.openxmlformats.org/presentationml/2006/ole">
            <mc:AlternateContent xmlns:mc="http://schemas.openxmlformats.org/markup-compatibility/2006">
              <mc:Choice xmlns:v="urn:schemas-microsoft-com:vml" Requires="v">
                <p:oleObj spid="_x0000_s5128" name="Presentation" r:id="rId4" imgW="3711073" imgH="2782835" progId="PowerPoint.Show.8">
                  <p:embed/>
                </p:oleObj>
              </mc:Choice>
              <mc:Fallback>
                <p:oleObj name="Presentation" r:id="rId4" imgW="3711073" imgH="2782835" progId="PowerPoint.Show.8">
                  <p:embed/>
                  <p:pic>
                    <p:nvPicPr>
                      <p:cNvPr id="0" name=""/>
                      <p:cNvPicPr>
                        <a:picLocks noChangeAspect="1" noChangeArrowheads="1"/>
                      </p:cNvPicPr>
                      <p:nvPr/>
                    </p:nvPicPr>
                    <p:blipFill>
                      <a:blip r:embed="rId5"/>
                      <a:srcRect/>
                      <a:stretch>
                        <a:fillRect/>
                      </a:stretch>
                    </p:blipFill>
                    <p:spPr bwMode="auto">
                      <a:xfrm>
                        <a:off x="3394519" y="3505200"/>
                        <a:ext cx="4682681" cy="30559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5551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43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35">
                                            <p:txEl>
                                              <p:pRg st="1" end="1"/>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barn(inHorizontal)">
                                      <p:cBhvr>
                                        <p:cTn id="14"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732A308-B022-4A0E-9064-C9B3BC9E3C8F}" type="slidenum">
              <a:rPr lang="en-US" altLang="en-US">
                <a:solidFill>
                  <a:srgbClr val="FFFFFF"/>
                </a:solidFill>
              </a:rPr>
              <a:pPr/>
              <a:t>19</a:t>
            </a:fld>
            <a:endParaRPr lang="en-US" altLang="en-US">
              <a:solidFill>
                <a:srgbClr val="FFFFFF"/>
              </a:solidFill>
            </a:endParaRPr>
          </a:p>
        </p:txBody>
      </p:sp>
      <p:sp>
        <p:nvSpPr>
          <p:cNvPr id="18434" name="Rectangle 2"/>
          <p:cNvSpPr>
            <a:spLocks noGrp="1" noChangeArrowheads="1"/>
          </p:cNvSpPr>
          <p:nvPr>
            <p:ph type="title"/>
          </p:nvPr>
        </p:nvSpPr>
        <p:spPr>
          <a:xfrm>
            <a:off x="228600" y="277813"/>
            <a:ext cx="5791200" cy="1139825"/>
          </a:xfrm>
        </p:spPr>
        <p:txBody>
          <a:bodyPr/>
          <a:lstStyle/>
          <a:p>
            <a:r>
              <a:rPr lang="en-US" altLang="en-US" sz="5400" dirty="0" smtClean="0">
                <a:solidFill>
                  <a:schemeClr val="tx1"/>
                </a:solidFill>
                <a:effectLst>
                  <a:glow rad="228600">
                    <a:schemeClr val="accent4">
                      <a:satMod val="175000"/>
                      <a:alpha val="40000"/>
                    </a:schemeClr>
                  </a:glow>
                </a:effectLst>
              </a:rPr>
              <a:t>The Male Child: </a:t>
            </a:r>
            <a:r>
              <a:rPr lang="en-US" altLang="en-US" sz="4000" dirty="0" smtClean="0"/>
              <a:t/>
            </a:r>
            <a:br>
              <a:rPr lang="en-US" altLang="en-US" sz="4000" dirty="0" smtClean="0"/>
            </a:br>
            <a:r>
              <a:rPr lang="en-US" altLang="en-US" sz="4000" dirty="0" smtClean="0"/>
              <a:t>3</a:t>
            </a:r>
            <a:r>
              <a:rPr lang="en-US" altLang="en-US" sz="4000" baseline="30000" dirty="0" smtClean="0"/>
              <a:t>rd</a:t>
            </a:r>
            <a:r>
              <a:rPr lang="en-US" altLang="en-US" sz="4000" dirty="0" smtClean="0"/>
              <a:t> Personage (12:4, 5)</a:t>
            </a:r>
            <a:endParaRPr lang="en-US" altLang="en-US" sz="4000" dirty="0"/>
          </a:p>
        </p:txBody>
      </p:sp>
      <p:sp>
        <p:nvSpPr>
          <p:cNvPr id="18435" name="Rectangle 3"/>
          <p:cNvSpPr>
            <a:spLocks noGrp="1" noChangeArrowheads="1"/>
          </p:cNvSpPr>
          <p:nvPr>
            <p:ph type="body" idx="1"/>
          </p:nvPr>
        </p:nvSpPr>
        <p:spPr>
          <a:xfrm>
            <a:off x="457200" y="1946275"/>
            <a:ext cx="8229600" cy="4530725"/>
          </a:xfrm>
        </p:spPr>
        <p:txBody>
          <a:bodyPr/>
          <a:lstStyle/>
          <a:p>
            <a:r>
              <a:rPr lang="en-US" altLang="en-US" dirty="0" smtClean="0"/>
              <a:t>ANSWER</a:t>
            </a:r>
            <a:r>
              <a:rPr lang="en-US" altLang="en-US" dirty="0"/>
              <a:t>:  the male child is Jesus</a:t>
            </a:r>
          </a:p>
          <a:p>
            <a:pPr lvl="1"/>
            <a:r>
              <a:rPr lang="en-US" altLang="en-US" dirty="0"/>
              <a:t>rules the </a:t>
            </a:r>
            <a:r>
              <a:rPr lang="en-US" altLang="en-US" dirty="0" smtClean="0"/>
              <a:t>nations</a:t>
            </a:r>
          </a:p>
          <a:p>
            <a:pPr lvl="2"/>
            <a:r>
              <a:rPr lang="en-US" altLang="en-US" dirty="0" smtClean="0"/>
              <a:t>Ps. 2:6-12; Rev. 1:5</a:t>
            </a:r>
            <a:r>
              <a:rPr lang="en-US" altLang="en-US" dirty="0"/>
              <a:t>; </a:t>
            </a:r>
            <a:r>
              <a:rPr lang="en-US" altLang="en-US" dirty="0" smtClean="0"/>
              <a:t>19:15; Is. 9:6</a:t>
            </a:r>
            <a:endParaRPr lang="en-US" altLang="en-US" dirty="0"/>
          </a:p>
          <a:p>
            <a:pPr lvl="1"/>
            <a:r>
              <a:rPr lang="en-US" altLang="en-US" dirty="0"/>
              <a:t>t</a:t>
            </a:r>
            <a:r>
              <a:rPr lang="en-US" altLang="en-US" dirty="0" smtClean="0"/>
              <a:t>he dragon’s plans were foiled to destroy the Child—born and then caught </a:t>
            </a:r>
            <a:r>
              <a:rPr lang="en-US" altLang="en-US" dirty="0"/>
              <a:t>up to </a:t>
            </a:r>
            <a:r>
              <a:rPr lang="en-US" altLang="en-US" dirty="0" smtClean="0"/>
              <a:t>God</a:t>
            </a:r>
          </a:p>
          <a:p>
            <a:pPr lvl="2"/>
            <a:r>
              <a:rPr lang="en-US" altLang="en-US" dirty="0" smtClean="0"/>
              <a:t>12:5 goes from the birth to His </a:t>
            </a:r>
            <a:r>
              <a:rPr lang="en-US" altLang="en-US" dirty="0"/>
              <a:t>throne (ascension</a:t>
            </a:r>
            <a:r>
              <a:rPr lang="en-US" altLang="en-US" dirty="0" smtClean="0"/>
              <a:t>)</a:t>
            </a:r>
          </a:p>
          <a:p>
            <a:pPr lvl="2"/>
            <a:r>
              <a:rPr lang="en-US" altLang="en-US" dirty="0" smtClean="0"/>
              <a:t>Satan had tried to destroy Jesus throughout His ministry (Matt. 4:1; Mk. 8:31-33; Lk. 22:3-6, 53)</a:t>
            </a:r>
            <a:endParaRPr lang="en-US" altLang="en-US" dirty="0"/>
          </a:p>
          <a:p>
            <a:pPr lvl="1"/>
            <a:r>
              <a:rPr lang="en-US" altLang="en-US" dirty="0"/>
              <a:t>the resurrection and ascension defeated Satan (Heb. 2:14-18; Eph. 1:20, 21)</a:t>
            </a:r>
          </a:p>
        </p:txBody>
      </p:sp>
    </p:spTree>
    <p:extLst>
      <p:ext uri="{BB962C8B-B14F-4D97-AF65-F5344CB8AC3E}">
        <p14:creationId xmlns:p14="http://schemas.microsoft.com/office/powerpoint/2010/main" val="78814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43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35">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1000"/>
                                        <p:tgtEl>
                                          <p:spTgt spid="18435">
                                            <p:txEl>
                                              <p:pRg st="2" end="2"/>
                                            </p:txEl>
                                          </p:spTgt>
                                        </p:tgtEl>
                                      </p:cBhvr>
                                    </p:animEffect>
                                    <p:anim calcmode="lin" valueType="num">
                                      <p:cBhvr>
                                        <p:cTn id="14"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435">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43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fade">
                                      <p:cBhvr>
                                        <p:cTn id="21" dur="1000"/>
                                        <p:tgtEl>
                                          <p:spTgt spid="18435">
                                            <p:txEl>
                                              <p:pRg st="3" end="3"/>
                                            </p:txEl>
                                          </p:spTgt>
                                        </p:tgtEl>
                                      </p:cBhvr>
                                    </p:animEffect>
                                    <p:anim calcmode="lin" valueType="num">
                                      <p:cBhvr>
                                        <p:cTn id="22"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8435">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43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1000"/>
                                        <p:tgtEl>
                                          <p:spTgt spid="18435">
                                            <p:txEl>
                                              <p:pRg st="4" end="4"/>
                                            </p:txEl>
                                          </p:spTgt>
                                        </p:tgtEl>
                                      </p:cBhvr>
                                    </p:animEffect>
                                    <p:anim calcmode="lin" valueType="num">
                                      <p:cBhvr>
                                        <p:cTn id="30"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8435">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843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Effect transition="in" filter="fade">
                                      <p:cBhvr>
                                        <p:cTn id="37" dur="1000"/>
                                        <p:tgtEl>
                                          <p:spTgt spid="18435">
                                            <p:txEl>
                                              <p:pRg st="5" end="5"/>
                                            </p:txEl>
                                          </p:spTgt>
                                        </p:tgtEl>
                                      </p:cBhvr>
                                    </p:animEffect>
                                    <p:anim calcmode="lin" valueType="num">
                                      <p:cBhvr>
                                        <p:cTn id="38"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8435">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43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435">
                                            <p:txEl>
                                              <p:pRg st="6" end="6"/>
                                            </p:txEl>
                                          </p:spTgt>
                                        </p:tgtEl>
                                        <p:attrNameLst>
                                          <p:attrName>style.visibility</p:attrName>
                                        </p:attrNameLst>
                                      </p:cBhvr>
                                      <p:to>
                                        <p:strVal val="visible"/>
                                      </p:to>
                                    </p:set>
                                    <p:animEffect transition="in" filter="fade">
                                      <p:cBhvr>
                                        <p:cTn id="45" dur="1000"/>
                                        <p:tgtEl>
                                          <p:spTgt spid="18435">
                                            <p:txEl>
                                              <p:pRg st="6" end="6"/>
                                            </p:txEl>
                                          </p:spTgt>
                                        </p:tgtEl>
                                      </p:cBhvr>
                                    </p:animEffect>
                                    <p:anim calcmode="lin" valueType="num">
                                      <p:cBhvr>
                                        <p:cTn id="46"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8435">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43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ADB0305-A9B2-4EB0-A85F-66A75E6F0817}" type="slidenum">
              <a:rPr lang="en-US" altLang="en-US">
                <a:solidFill>
                  <a:srgbClr val="FFFFFF"/>
                </a:solidFill>
              </a:rPr>
              <a:pPr/>
              <a:t>2</a:t>
            </a:fld>
            <a:endParaRPr lang="en-US" altLang="en-US">
              <a:solidFill>
                <a:srgbClr val="FFFFFF"/>
              </a:solidFill>
            </a:endParaRPr>
          </a:p>
        </p:txBody>
      </p:sp>
      <p:sp>
        <p:nvSpPr>
          <p:cNvPr id="7170" name="Rectangle 2"/>
          <p:cNvSpPr>
            <a:spLocks noGrp="1" noChangeArrowheads="1"/>
          </p:cNvSpPr>
          <p:nvPr>
            <p:ph type="title"/>
          </p:nvPr>
        </p:nvSpPr>
        <p:spPr/>
        <p:txBody>
          <a:bodyPr/>
          <a:lstStyle/>
          <a:p>
            <a:r>
              <a:rPr lang="en-US" altLang="en-US"/>
              <a:t>Important Points</a:t>
            </a:r>
          </a:p>
        </p:txBody>
      </p:sp>
      <p:sp>
        <p:nvSpPr>
          <p:cNvPr id="7171" name="Rectangle 3"/>
          <p:cNvSpPr>
            <a:spLocks noGrp="1" noChangeArrowheads="1"/>
          </p:cNvSpPr>
          <p:nvPr>
            <p:ph type="body" idx="1"/>
          </p:nvPr>
        </p:nvSpPr>
        <p:spPr/>
        <p:txBody>
          <a:bodyPr/>
          <a:lstStyle/>
          <a:p>
            <a:r>
              <a:rPr lang="en-US" altLang="en-US" dirty="0" smtClean="0"/>
              <a:t>John provides more information regarding the battle which is going on behind the scenes</a:t>
            </a:r>
            <a:endParaRPr lang="en-US" altLang="en-US" dirty="0"/>
          </a:p>
          <a:p>
            <a:r>
              <a:rPr lang="en-US" altLang="en-US" dirty="0" smtClean="0"/>
              <a:t>Gives answer as </a:t>
            </a:r>
            <a:r>
              <a:rPr lang="en-US" altLang="en-US" dirty="0"/>
              <a:t>why there is hostility between Rome and the </a:t>
            </a:r>
            <a:r>
              <a:rPr lang="en-US" altLang="en-US" dirty="0" smtClean="0"/>
              <a:t>church</a:t>
            </a:r>
          </a:p>
          <a:p>
            <a:pPr lvl="1"/>
            <a:r>
              <a:rPr lang="en-US" altLang="en-US" dirty="0" smtClean="0"/>
              <a:t>Answers “Why are Christians being treated this way?”</a:t>
            </a:r>
            <a:endParaRPr lang="en-US" altLang="en-US" dirty="0"/>
          </a:p>
          <a:p>
            <a:r>
              <a:rPr lang="en-US" altLang="en-US" dirty="0" smtClean="0"/>
              <a:t>Identifies </a:t>
            </a:r>
            <a:r>
              <a:rPr lang="en-US" altLang="en-US" dirty="0"/>
              <a:t>the source of </a:t>
            </a:r>
            <a:r>
              <a:rPr lang="en-US" altLang="en-US" dirty="0" smtClean="0"/>
              <a:t>the</a:t>
            </a:r>
            <a:br>
              <a:rPr lang="en-US" altLang="en-US" dirty="0" smtClean="0"/>
            </a:br>
            <a:r>
              <a:rPr lang="en-US" altLang="en-US" dirty="0" smtClean="0"/>
              <a:t>conflict (question </a:t>
            </a:r>
            <a:r>
              <a:rPr lang="en-US" altLang="en-US" dirty="0"/>
              <a:t>1)</a:t>
            </a:r>
          </a:p>
        </p:txBody>
      </p:sp>
      <p:graphicFrame>
        <p:nvGraphicFramePr>
          <p:cNvPr id="7177" name="Object 9">
            <a:hlinkClick r:id="" action="ppaction://ole?verb=0"/>
          </p:cNvPr>
          <p:cNvGraphicFramePr>
            <a:graphicFrameLocks noChangeAspect="1"/>
          </p:cNvGraphicFramePr>
          <p:nvPr>
            <p:extLst>
              <p:ext uri="{D42A27DB-BD31-4B8C-83A1-F6EECF244321}">
                <p14:modId xmlns:p14="http://schemas.microsoft.com/office/powerpoint/2010/main" val="10892588"/>
              </p:ext>
            </p:extLst>
          </p:nvPr>
        </p:nvGraphicFramePr>
        <p:xfrm>
          <a:off x="6096000" y="4868863"/>
          <a:ext cx="3048000" cy="1989137"/>
        </p:xfrm>
        <a:graphic>
          <a:graphicData uri="http://schemas.openxmlformats.org/presentationml/2006/ole">
            <mc:AlternateContent xmlns:mc="http://schemas.openxmlformats.org/markup-compatibility/2006">
              <mc:Choice xmlns:v="urn:schemas-microsoft-com:vml" Requires="v">
                <p:oleObj spid="_x0000_s1032" name="Presentation" r:id="rId5" imgW="2938338" imgH="2203738" progId="PowerPoint.Show.8">
                  <p:embed/>
                </p:oleObj>
              </mc:Choice>
              <mc:Fallback>
                <p:oleObj name="Presentation" r:id="rId5" imgW="2938338" imgH="2203738" progId="PowerPoint.Show.8">
                  <p:embed/>
                  <p:pic>
                    <p:nvPicPr>
                      <p:cNvPr id="0" name=""/>
                      <p:cNvPicPr>
                        <a:picLocks noChangeAspect="1" noChangeArrowheads="1"/>
                      </p:cNvPicPr>
                      <p:nvPr/>
                    </p:nvPicPr>
                    <p:blipFill>
                      <a:blip r:embed="rId6"/>
                      <a:srcRect/>
                      <a:stretch>
                        <a:fillRect/>
                      </a:stretch>
                    </p:blipFill>
                    <p:spPr bwMode="auto">
                      <a:xfrm>
                        <a:off x="6096000" y="4868863"/>
                        <a:ext cx="3048000" cy="1989137"/>
                      </a:xfrm>
                      <a:prstGeom prst="rect">
                        <a:avLst/>
                      </a:prstGeom>
                      <a:solidFill>
                        <a:schemeClr val="tx1"/>
                      </a:solidFill>
                      <a:ln>
                        <a:solidFill>
                          <a:srgbClr val="C00000"/>
                        </a:solidFill>
                      </a:ln>
                      <a:effectLst/>
                    </p:spPr>
                  </p:pic>
                </p:oleObj>
              </mc:Fallback>
            </mc:AlternateContent>
          </a:graphicData>
        </a:graphic>
      </p:graphicFrame>
    </p:spTree>
    <p:extLst>
      <p:ext uri="{BB962C8B-B14F-4D97-AF65-F5344CB8AC3E}">
        <p14:creationId xmlns:p14="http://schemas.microsoft.com/office/powerpoint/2010/main" val="18304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1000"/>
                                        <p:tgtEl>
                                          <p:spTgt spid="7171">
                                            <p:txEl>
                                              <p:pRg st="2" end="2"/>
                                            </p:txEl>
                                          </p:spTgt>
                                        </p:tgtEl>
                                      </p:cBhvr>
                                    </p:animEffect>
                                    <p:anim calcmode="lin" valueType="num">
                                      <p:cBhvr>
                                        <p:cTn id="16"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fade">
                                      <p:cBhvr>
                                        <p:cTn id="23" dur="1000"/>
                                        <p:tgtEl>
                                          <p:spTgt spid="7171">
                                            <p:txEl>
                                              <p:pRg st="3" end="3"/>
                                            </p:txEl>
                                          </p:spTgt>
                                        </p:tgtEl>
                                      </p:cBhvr>
                                    </p:animEffect>
                                    <p:anim calcmode="lin" valueType="num">
                                      <p:cBhvr>
                                        <p:cTn id="24"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171">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171">
                                            <p:txEl>
                                              <p:pRg st="3" end="3"/>
                                            </p:txEl>
                                          </p:spTgt>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16" presetClass="entr" presetSubtype="26" fill="hold" nodeType="afterEffect">
                                  <p:stCondLst>
                                    <p:cond delay="0"/>
                                  </p:stCondLst>
                                  <p:childTnLst>
                                    <p:set>
                                      <p:cBhvr>
                                        <p:cTn id="29" dur="1" fill="hold">
                                          <p:stCondLst>
                                            <p:cond delay="0"/>
                                          </p:stCondLst>
                                        </p:cTn>
                                        <p:tgtEl>
                                          <p:spTgt spid="7177"/>
                                        </p:tgtEl>
                                        <p:attrNameLst>
                                          <p:attrName>style.visibility</p:attrName>
                                        </p:attrNameLst>
                                      </p:cBhvr>
                                      <p:to>
                                        <p:strVal val="visible"/>
                                      </p:to>
                                    </p:set>
                                    <p:animEffect transition="in" filter="barn(inHorizontal)">
                                      <p:cBhvr>
                                        <p:cTn id="30"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89A7EE6-CD45-46D3-80D0-B08E278B07BF}" type="slidenum">
              <a:rPr lang="en-US" altLang="en-US">
                <a:solidFill>
                  <a:srgbClr val="FFFFFF"/>
                </a:solidFill>
              </a:rPr>
              <a:pPr/>
              <a:t>20</a:t>
            </a:fld>
            <a:endParaRPr lang="en-US" altLang="en-US">
              <a:solidFill>
                <a:srgbClr val="FFFFFF"/>
              </a:solidFill>
            </a:endParaRPr>
          </a:p>
        </p:txBody>
      </p:sp>
      <p:sp>
        <p:nvSpPr>
          <p:cNvPr id="20482" name="Rectangle 2"/>
          <p:cNvSpPr>
            <a:spLocks noGrp="1" noChangeArrowheads="1"/>
          </p:cNvSpPr>
          <p:nvPr>
            <p:ph type="title"/>
          </p:nvPr>
        </p:nvSpPr>
        <p:spPr/>
        <p:txBody>
          <a:bodyPr/>
          <a:lstStyle/>
          <a:p>
            <a:r>
              <a:rPr lang="en-US" altLang="en-US" spc="300" dirty="0" smtClean="0">
                <a:ln>
                  <a:solidFill>
                    <a:schemeClr val="tx1"/>
                  </a:solidFill>
                </a:ln>
                <a:solidFill>
                  <a:schemeClr val="bg1"/>
                </a:solidFill>
                <a:effectLst>
                  <a:glow rad="101600">
                    <a:schemeClr val="bg2">
                      <a:alpha val="60000"/>
                    </a:schemeClr>
                  </a:glow>
                </a:effectLst>
              </a:rPr>
              <a:t>Fleeing </a:t>
            </a:r>
            <a:r>
              <a:rPr lang="en-US" altLang="en-US" spc="300" dirty="0">
                <a:ln>
                  <a:solidFill>
                    <a:schemeClr val="tx1"/>
                  </a:solidFill>
                </a:ln>
                <a:solidFill>
                  <a:schemeClr val="bg1"/>
                </a:solidFill>
                <a:effectLst>
                  <a:glow rad="101600">
                    <a:schemeClr val="bg2">
                      <a:alpha val="60000"/>
                    </a:schemeClr>
                  </a:glow>
                </a:effectLst>
              </a:rPr>
              <a:t>to </a:t>
            </a:r>
            <a:r>
              <a:rPr lang="en-US" altLang="en-US" spc="300" dirty="0" smtClean="0">
                <a:ln>
                  <a:solidFill>
                    <a:schemeClr val="tx1"/>
                  </a:solidFill>
                </a:ln>
                <a:solidFill>
                  <a:schemeClr val="bg1"/>
                </a:solidFill>
                <a:effectLst>
                  <a:glow rad="101600">
                    <a:schemeClr val="bg2">
                      <a:alpha val="60000"/>
                    </a:schemeClr>
                  </a:glow>
                </a:effectLst>
              </a:rPr>
              <a:t>Wilderness (v</a:t>
            </a:r>
            <a:r>
              <a:rPr lang="en-US" altLang="en-US" spc="300" dirty="0">
                <a:ln>
                  <a:solidFill>
                    <a:schemeClr val="tx1"/>
                  </a:solidFill>
                </a:ln>
                <a:solidFill>
                  <a:schemeClr val="bg1"/>
                </a:solidFill>
                <a:effectLst>
                  <a:glow rad="101600">
                    <a:schemeClr val="bg2">
                      <a:alpha val="60000"/>
                    </a:schemeClr>
                  </a:glow>
                </a:effectLst>
              </a:rPr>
              <a:t>. 6)</a:t>
            </a:r>
          </a:p>
        </p:txBody>
      </p:sp>
      <p:sp>
        <p:nvSpPr>
          <p:cNvPr id="20483" name="Rectangle 3"/>
          <p:cNvSpPr>
            <a:spLocks noGrp="1" noChangeArrowheads="1"/>
          </p:cNvSpPr>
          <p:nvPr>
            <p:ph type="body" idx="1"/>
          </p:nvPr>
        </p:nvSpPr>
        <p:spPr>
          <a:xfrm>
            <a:off x="457200" y="1371600"/>
            <a:ext cx="8229600" cy="4759325"/>
          </a:xfrm>
        </p:spPr>
        <p:txBody>
          <a:bodyPr>
            <a:normAutofit lnSpcReduction="10000"/>
          </a:bodyPr>
          <a:lstStyle/>
          <a:p>
            <a:pPr marL="0" indent="0">
              <a:buNone/>
            </a:pPr>
            <a:r>
              <a:rPr lang="en-US" altLang="en-US" sz="3600" b="1" dirty="0" smtClean="0">
                <a:effectLst>
                  <a:glow rad="101600">
                    <a:schemeClr val="bg2">
                      <a:lumMod val="60000"/>
                      <a:lumOff val="40000"/>
                      <a:alpha val="60000"/>
                    </a:schemeClr>
                  </a:glow>
                </a:effectLst>
              </a:rPr>
              <a:t>Frustrated over the Child’s escape, the dragon turns on the woman (cf. 12:13)</a:t>
            </a:r>
          </a:p>
          <a:p>
            <a:r>
              <a:rPr lang="en-US" altLang="en-US" dirty="0" smtClean="0"/>
              <a:t>Taken to </a:t>
            </a:r>
            <a:r>
              <a:rPr lang="en-US" altLang="en-US" dirty="0"/>
              <a:t>a place prepared by God</a:t>
            </a:r>
          </a:p>
          <a:p>
            <a:r>
              <a:rPr lang="en-US" altLang="en-US" dirty="0"/>
              <a:t>N</a:t>
            </a:r>
            <a:r>
              <a:rPr lang="en-US" altLang="en-US" dirty="0" smtClean="0"/>
              <a:t>ourished </a:t>
            </a:r>
            <a:r>
              <a:rPr lang="en-US" altLang="en-US" dirty="0"/>
              <a:t>and </a:t>
            </a:r>
            <a:r>
              <a:rPr lang="en-US" altLang="en-US" dirty="0" smtClean="0"/>
              <a:t>preserved</a:t>
            </a:r>
            <a:endParaRPr lang="en-US" altLang="en-US" dirty="0"/>
          </a:p>
          <a:p>
            <a:r>
              <a:rPr lang="en-US" altLang="en-US" dirty="0"/>
              <a:t>1260 days (42 months; 3 ½ years)</a:t>
            </a:r>
          </a:p>
          <a:p>
            <a:pPr lvl="1"/>
            <a:r>
              <a:rPr lang="en-US" altLang="en-US" dirty="0"/>
              <a:t>the duration of the holy city (church) being trampled (11:2)</a:t>
            </a:r>
          </a:p>
          <a:p>
            <a:pPr lvl="1"/>
            <a:r>
              <a:rPr lang="en-US" altLang="en-US" dirty="0"/>
              <a:t>witnesses would prophesy (11:3)</a:t>
            </a:r>
          </a:p>
          <a:p>
            <a:pPr lvl="1"/>
            <a:r>
              <a:rPr lang="en-US" altLang="en-US" dirty="0"/>
              <a:t>this passage is enlarged upon in 12:14-17</a:t>
            </a:r>
          </a:p>
        </p:txBody>
      </p:sp>
      <p:sp>
        <p:nvSpPr>
          <p:cNvPr id="2" name="TextBox 1"/>
          <p:cNvSpPr txBox="1"/>
          <p:nvPr/>
        </p:nvSpPr>
        <p:spPr>
          <a:xfrm>
            <a:off x="457200" y="6324600"/>
            <a:ext cx="8387553"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eaLnBrk="0" fontAlgn="base" hangingPunct="0">
              <a:spcBef>
                <a:spcPct val="0"/>
              </a:spcBef>
              <a:spcAft>
                <a:spcPct val="0"/>
              </a:spcAft>
            </a:pPr>
            <a:r>
              <a:rPr lang="en-US" sz="2000" b="1" dirty="0">
                <a:solidFill>
                  <a:srgbClr val="010199"/>
                </a:solidFill>
              </a:rPr>
              <a:t>POINT: As God provided for His Son, so He provides for His church</a:t>
            </a:r>
          </a:p>
        </p:txBody>
      </p:sp>
    </p:spTree>
    <p:extLst>
      <p:ext uri="{BB962C8B-B14F-4D97-AF65-F5344CB8AC3E}">
        <p14:creationId xmlns:p14="http://schemas.microsoft.com/office/powerpoint/2010/main" val="10328996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wipe(left)">
                                      <p:cBhvr>
                                        <p:cTn id="7" dur="5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wipe(left)">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wipe(left)">
                                      <p:cBhvr>
                                        <p:cTn id="17" dur="500"/>
                                        <p:tgtEl>
                                          <p:spTgt spid="204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wipe(left)">
                                      <p:cBhvr>
                                        <p:cTn id="22" dur="500"/>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wipe(left)">
                                      <p:cBhvr>
                                        <p:cTn id="27" dur="500"/>
                                        <p:tgtEl>
                                          <p:spTgt spid="204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wipe(left)">
                                      <p:cBhvr>
                                        <p:cTn id="32" dur="500"/>
                                        <p:tgtEl>
                                          <p:spTgt spid="2048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B0B413-3B8C-4E3B-BBE0-B5E7987E1E2D}" type="slidenum">
              <a:rPr lang="en-US" altLang="en-US">
                <a:solidFill>
                  <a:srgbClr val="FFFFFF"/>
                </a:solidFill>
              </a:rPr>
              <a:pPr/>
              <a:t>21</a:t>
            </a:fld>
            <a:endParaRPr lang="en-US" altLang="en-US">
              <a:solidFill>
                <a:srgbClr val="FFFFFF"/>
              </a:solidFill>
            </a:endParaRPr>
          </a:p>
        </p:txBody>
      </p:sp>
      <p:sp>
        <p:nvSpPr>
          <p:cNvPr id="21506" name="Rectangle 2"/>
          <p:cNvSpPr>
            <a:spLocks noGrp="1" noChangeArrowheads="1"/>
          </p:cNvSpPr>
          <p:nvPr>
            <p:ph type="title"/>
          </p:nvPr>
        </p:nvSpPr>
        <p:spPr/>
        <p:txBody>
          <a:bodyPr/>
          <a:lstStyle/>
          <a:p>
            <a:r>
              <a:rPr lang="en-US" altLang="en-US" dirty="0" smtClean="0">
                <a:ln>
                  <a:solidFill>
                    <a:schemeClr val="tx1"/>
                  </a:solidFill>
                </a:ln>
                <a:solidFill>
                  <a:schemeClr val="bg1"/>
                </a:solidFill>
                <a:effectLst>
                  <a:glow rad="101600">
                    <a:schemeClr val="bg2">
                      <a:alpha val="60000"/>
                    </a:schemeClr>
                  </a:glow>
                </a:effectLst>
              </a:rPr>
              <a:t>WAR IN HEAVEN (12:7-9</a:t>
            </a:r>
            <a:r>
              <a:rPr lang="en-US" altLang="en-US" dirty="0">
                <a:ln>
                  <a:solidFill>
                    <a:schemeClr val="tx1"/>
                  </a:solidFill>
                </a:ln>
                <a:solidFill>
                  <a:schemeClr val="bg1"/>
                </a:solidFill>
                <a:effectLst>
                  <a:glow rad="101600">
                    <a:schemeClr val="bg2">
                      <a:alpha val="60000"/>
                    </a:schemeClr>
                  </a:glow>
                </a:effectLst>
              </a:rPr>
              <a:t>)</a:t>
            </a:r>
          </a:p>
        </p:txBody>
      </p:sp>
      <p:sp>
        <p:nvSpPr>
          <p:cNvPr id="21507" name="Rectangle 3"/>
          <p:cNvSpPr>
            <a:spLocks noGrp="1" noChangeArrowheads="1"/>
          </p:cNvSpPr>
          <p:nvPr>
            <p:ph type="body" idx="1"/>
          </p:nvPr>
        </p:nvSpPr>
        <p:spPr>
          <a:xfrm>
            <a:off x="457200" y="1600200"/>
            <a:ext cx="8229600" cy="5029200"/>
          </a:xfrm>
        </p:spPr>
        <p:txBody>
          <a:bodyPr>
            <a:normAutofit/>
          </a:bodyPr>
          <a:lstStyle/>
          <a:p>
            <a:pPr marL="0" indent="0">
              <a:buNone/>
            </a:pPr>
            <a:r>
              <a:rPr lang="en-US" altLang="en-US" sz="4000" b="1" dirty="0" smtClean="0">
                <a:effectLst>
                  <a:glow rad="101600">
                    <a:schemeClr val="bg2">
                      <a:lumMod val="60000"/>
                      <a:lumOff val="40000"/>
                      <a:alpha val="60000"/>
                    </a:schemeClr>
                  </a:glow>
                </a:effectLst>
              </a:rPr>
              <a:t>War </a:t>
            </a:r>
            <a:r>
              <a:rPr lang="en-US" altLang="en-US" sz="4000" b="1" dirty="0">
                <a:effectLst>
                  <a:glow rad="101600">
                    <a:schemeClr val="bg2">
                      <a:lumMod val="60000"/>
                      <a:lumOff val="40000"/>
                      <a:alpha val="60000"/>
                    </a:schemeClr>
                  </a:glow>
                </a:effectLst>
              </a:rPr>
              <a:t>in heaven</a:t>
            </a:r>
          </a:p>
          <a:p>
            <a:pPr lvl="1"/>
            <a:r>
              <a:rPr lang="en-US" altLang="en-US" sz="3200" dirty="0" smtClean="0"/>
              <a:t>Not necessarily a </a:t>
            </a:r>
            <a:r>
              <a:rPr lang="en-US" altLang="en-US" sz="3200" dirty="0"/>
              <a:t>literal </a:t>
            </a:r>
            <a:r>
              <a:rPr lang="en-US" altLang="en-US" sz="3200" dirty="0" smtClean="0"/>
              <a:t>war</a:t>
            </a:r>
          </a:p>
          <a:p>
            <a:pPr lvl="2"/>
            <a:r>
              <a:rPr lang="en-US" altLang="en-US" dirty="0" smtClean="0"/>
              <a:t>demonstrates </a:t>
            </a:r>
            <a:r>
              <a:rPr lang="en-US" altLang="en-US" dirty="0"/>
              <a:t>conflict between God and Satan</a:t>
            </a:r>
          </a:p>
          <a:p>
            <a:pPr lvl="1"/>
            <a:r>
              <a:rPr lang="en-US" altLang="en-US" sz="3200" dirty="0" smtClean="0"/>
              <a:t>Not </a:t>
            </a:r>
            <a:r>
              <a:rPr lang="en-US" altLang="en-US" sz="3200" dirty="0"/>
              <a:t>told </a:t>
            </a:r>
            <a:r>
              <a:rPr lang="en-US" altLang="en-US" sz="3200" dirty="0" smtClean="0"/>
              <a:t>“when” </a:t>
            </a:r>
            <a:r>
              <a:rPr lang="en-US" altLang="en-US" sz="3200" dirty="0"/>
              <a:t>this war </a:t>
            </a:r>
            <a:r>
              <a:rPr lang="en-US" altLang="en-US" sz="3200" dirty="0" smtClean="0"/>
              <a:t>happened</a:t>
            </a:r>
          </a:p>
          <a:p>
            <a:pPr lvl="2"/>
            <a:r>
              <a:rPr lang="en-US" altLang="en-US" dirty="0" smtClean="0"/>
              <a:t>AVOID:  the imaginative assumption of a heavenly war </a:t>
            </a:r>
            <a:r>
              <a:rPr lang="en-US" altLang="en-US" u="sng" dirty="0" smtClean="0"/>
              <a:t>before the creation</a:t>
            </a:r>
            <a:r>
              <a:rPr lang="en-US" altLang="en-US" dirty="0" smtClean="0"/>
              <a:t> where Satan was defeated and thrown out of heaven by Michael</a:t>
            </a:r>
          </a:p>
          <a:p>
            <a:pPr lvl="2"/>
            <a:r>
              <a:rPr lang="en-US" altLang="en-US" dirty="0"/>
              <a:t>l</a:t>
            </a:r>
            <a:r>
              <a:rPr lang="en-US" altLang="en-US" dirty="0" smtClean="0"/>
              <a:t>ikely the “war” was during Christ’s personal ministry and perhaps during the very crucifixion where the victory is anchored (Rev. 12:11)</a:t>
            </a:r>
            <a:endParaRPr lang="en-US" altLang="en-US" dirty="0"/>
          </a:p>
        </p:txBody>
      </p:sp>
    </p:spTree>
    <p:extLst>
      <p:ext uri="{BB962C8B-B14F-4D97-AF65-F5344CB8AC3E}">
        <p14:creationId xmlns:p14="http://schemas.microsoft.com/office/powerpoint/2010/main" val="1462205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B0B413-3B8C-4E3B-BBE0-B5E7987E1E2D}" type="slidenum">
              <a:rPr lang="en-US" altLang="en-US">
                <a:solidFill>
                  <a:srgbClr val="FFFFFF"/>
                </a:solidFill>
              </a:rPr>
              <a:pPr/>
              <a:t>22</a:t>
            </a:fld>
            <a:endParaRPr lang="en-US" altLang="en-US">
              <a:solidFill>
                <a:srgbClr val="FFFFFF"/>
              </a:solidFill>
            </a:endParaRPr>
          </a:p>
        </p:txBody>
      </p:sp>
      <p:sp>
        <p:nvSpPr>
          <p:cNvPr id="21506" name="Rectangle 2"/>
          <p:cNvSpPr>
            <a:spLocks noGrp="1" noChangeArrowheads="1"/>
          </p:cNvSpPr>
          <p:nvPr>
            <p:ph type="title"/>
          </p:nvPr>
        </p:nvSpPr>
        <p:spPr/>
        <p:txBody>
          <a:bodyPr/>
          <a:lstStyle/>
          <a:p>
            <a:r>
              <a:rPr lang="en-US" altLang="en-US" dirty="0" smtClean="0">
                <a:ln>
                  <a:solidFill>
                    <a:schemeClr val="tx1"/>
                  </a:solidFill>
                </a:ln>
                <a:solidFill>
                  <a:schemeClr val="bg1"/>
                </a:solidFill>
                <a:effectLst>
                  <a:glow rad="101600">
                    <a:srgbClr val="C00000">
                      <a:alpha val="60000"/>
                    </a:srgbClr>
                  </a:glow>
                </a:effectLst>
              </a:rPr>
              <a:t>SATAN’S ORIGIN &amp; FALL?</a:t>
            </a:r>
            <a:endParaRPr lang="en-US" altLang="en-US" dirty="0">
              <a:ln>
                <a:solidFill>
                  <a:schemeClr val="tx1"/>
                </a:solidFill>
              </a:ln>
              <a:solidFill>
                <a:schemeClr val="bg1"/>
              </a:solidFill>
              <a:effectLst>
                <a:glow rad="101600">
                  <a:srgbClr val="C00000">
                    <a:alpha val="60000"/>
                  </a:srgbClr>
                </a:glow>
              </a:effectLst>
            </a:endParaRPr>
          </a:p>
        </p:txBody>
      </p:sp>
      <p:sp>
        <p:nvSpPr>
          <p:cNvPr id="21507" name="Rectangle 3"/>
          <p:cNvSpPr>
            <a:spLocks noGrp="1" noChangeArrowheads="1"/>
          </p:cNvSpPr>
          <p:nvPr>
            <p:ph type="body" idx="1"/>
          </p:nvPr>
        </p:nvSpPr>
        <p:spPr>
          <a:xfrm>
            <a:off x="457200" y="1600200"/>
            <a:ext cx="8229600" cy="5029200"/>
          </a:xfrm>
        </p:spPr>
        <p:txBody>
          <a:bodyPr>
            <a:normAutofit/>
          </a:bodyPr>
          <a:lstStyle/>
          <a:p>
            <a:pPr marL="0" indent="0">
              <a:buNone/>
            </a:pPr>
            <a:r>
              <a:rPr lang="en-US" altLang="en-US" sz="3600" dirty="0" smtClean="0"/>
              <a:t>AVOID: attributing Isaiah 14:12 to define Satan’s fall</a:t>
            </a:r>
          </a:p>
          <a:p>
            <a:pPr lvl="1"/>
            <a:r>
              <a:rPr lang="en-US" altLang="en-US" dirty="0"/>
              <a:t>s</a:t>
            </a:r>
            <a:r>
              <a:rPr lang="en-US" altLang="en-US" dirty="0" smtClean="0"/>
              <a:t>peaks of the king of Babylon (Is. 14:4)</a:t>
            </a:r>
          </a:p>
          <a:p>
            <a:pPr marL="514350" indent="-514350">
              <a:buFont typeface="+mj-lt"/>
              <a:buAutoNum type="arabicPeriod"/>
            </a:pPr>
            <a:r>
              <a:rPr lang="en-US" altLang="en-US" dirty="0" smtClean="0"/>
              <a:t>CREATED</a:t>
            </a:r>
          </a:p>
          <a:p>
            <a:pPr lvl="1">
              <a:buFont typeface="Wingdings" panose="05000000000000000000" pitchFamily="2" charset="2"/>
              <a:buChar char="§"/>
            </a:pPr>
            <a:r>
              <a:rPr lang="en-US" altLang="en-US" dirty="0" smtClean="0"/>
              <a:t>Ephesians 3:9</a:t>
            </a:r>
          </a:p>
          <a:p>
            <a:pPr marL="514350" indent="-514350">
              <a:buFont typeface="+mj-lt"/>
              <a:buAutoNum type="arabicPeriod"/>
            </a:pPr>
            <a:r>
              <a:rPr lang="en-US" altLang="en-US" dirty="0" smtClean="0"/>
              <a:t>CREATED SPIRITUAL</a:t>
            </a:r>
          </a:p>
          <a:p>
            <a:pPr lvl="1">
              <a:buFont typeface="Wingdings" panose="05000000000000000000" pitchFamily="2" charset="2"/>
              <a:buChar char="§"/>
            </a:pPr>
            <a:r>
              <a:rPr lang="en-US" altLang="en-US" dirty="0" smtClean="0"/>
              <a:t>Ephesians 6:11, 12</a:t>
            </a:r>
          </a:p>
          <a:p>
            <a:pPr marL="514350" indent="-514350">
              <a:buFont typeface="+mj-lt"/>
              <a:buAutoNum type="arabicPeriod"/>
            </a:pPr>
            <a:r>
              <a:rPr lang="en-US" altLang="en-US" dirty="0" smtClean="0"/>
              <a:t>SINNED &amp; FELL INTO CONDEMNATION</a:t>
            </a:r>
          </a:p>
          <a:p>
            <a:pPr lvl="1">
              <a:buFont typeface="Wingdings" panose="05000000000000000000" pitchFamily="2" charset="2"/>
              <a:buChar char="§"/>
            </a:pPr>
            <a:r>
              <a:rPr lang="en-US" altLang="en-US" dirty="0" smtClean="0"/>
              <a:t>1 Timothy 3:6; 1 John 3:8; John 8:44</a:t>
            </a:r>
          </a:p>
        </p:txBody>
      </p:sp>
    </p:spTree>
    <p:extLst>
      <p:ext uri="{BB962C8B-B14F-4D97-AF65-F5344CB8AC3E}">
        <p14:creationId xmlns:p14="http://schemas.microsoft.com/office/powerpoint/2010/main" val="24051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fade">
                                      <p:cBhvr>
                                        <p:cTn id="13" dur="1000"/>
                                        <p:tgtEl>
                                          <p:spTgt spid="21507">
                                            <p:txEl>
                                              <p:pRg st="1" end="1"/>
                                            </p:txEl>
                                          </p:spTgt>
                                        </p:tgtEl>
                                      </p:cBhvr>
                                    </p:animEffect>
                                    <p:anim calcmode="lin" valueType="num">
                                      <p:cBhvr>
                                        <p:cTn id="14"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 calcmode="lin" valueType="num">
                                      <p:cBhvr additive="base">
                                        <p:cTn id="21"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50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07">
                                            <p:txEl>
                                              <p:pRg st="5" end="5"/>
                                            </p:txEl>
                                          </p:spTgt>
                                        </p:tgtEl>
                                        <p:attrNameLst>
                                          <p:attrName>style.visibility</p:attrName>
                                        </p:attrNameLst>
                                      </p:cBhvr>
                                      <p:to>
                                        <p:strVal val="visible"/>
                                      </p:to>
                                    </p:set>
                                    <p:anim calcmode="lin" valueType="num">
                                      <p:cBhvr additive="base">
                                        <p:cTn id="35"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1507">
                                            <p:txEl>
                                              <p:pRg st="6" end="6"/>
                                            </p:txEl>
                                          </p:spTgt>
                                        </p:tgtEl>
                                        <p:attrNameLst>
                                          <p:attrName>style.visibility</p:attrName>
                                        </p:attrNameLst>
                                      </p:cBhvr>
                                      <p:to>
                                        <p:strVal val="visible"/>
                                      </p:to>
                                    </p:set>
                                    <p:anim calcmode="lin" valueType="num">
                                      <p:cBhvr additive="base">
                                        <p:cTn id="41" dur="500" fill="hold"/>
                                        <p:tgtEl>
                                          <p:spTgt spid="2150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1507">
                                            <p:txEl>
                                              <p:pRg st="7" end="7"/>
                                            </p:txEl>
                                          </p:spTgt>
                                        </p:tgtEl>
                                        <p:attrNameLst>
                                          <p:attrName>style.visibility</p:attrName>
                                        </p:attrNameLst>
                                      </p:cBhvr>
                                      <p:to>
                                        <p:strVal val="visible"/>
                                      </p:to>
                                    </p:set>
                                    <p:animEffect transition="in" filter="fade">
                                      <p:cBhvr>
                                        <p:cTn id="46"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B0B413-3B8C-4E3B-BBE0-B5E7987E1E2D}" type="slidenum">
              <a:rPr lang="en-US" altLang="en-US">
                <a:solidFill>
                  <a:srgbClr val="FFFFFF"/>
                </a:solidFill>
              </a:rPr>
              <a:pPr/>
              <a:t>23</a:t>
            </a:fld>
            <a:endParaRPr lang="en-US" altLang="en-US">
              <a:solidFill>
                <a:srgbClr val="FFFFFF"/>
              </a:solidFill>
            </a:endParaRPr>
          </a:p>
        </p:txBody>
      </p:sp>
      <p:sp>
        <p:nvSpPr>
          <p:cNvPr id="21506" name="Rectangle 2"/>
          <p:cNvSpPr>
            <a:spLocks noGrp="1" noChangeArrowheads="1"/>
          </p:cNvSpPr>
          <p:nvPr>
            <p:ph type="title"/>
          </p:nvPr>
        </p:nvSpPr>
        <p:spPr/>
        <p:txBody>
          <a:bodyPr/>
          <a:lstStyle/>
          <a:p>
            <a:r>
              <a:rPr lang="en-US" altLang="en-US" dirty="0" smtClean="0">
                <a:ln>
                  <a:solidFill>
                    <a:schemeClr val="tx1"/>
                  </a:solidFill>
                </a:ln>
                <a:solidFill>
                  <a:schemeClr val="bg1"/>
                </a:solidFill>
                <a:effectLst>
                  <a:glow rad="101600">
                    <a:srgbClr val="C00000">
                      <a:alpha val="60000"/>
                    </a:srgbClr>
                  </a:glow>
                </a:effectLst>
              </a:rPr>
              <a:t>SATAN’S ORIGIN &amp; FALL?</a:t>
            </a:r>
            <a:endParaRPr lang="en-US" altLang="en-US" dirty="0">
              <a:ln>
                <a:solidFill>
                  <a:schemeClr val="tx1"/>
                </a:solidFill>
              </a:ln>
              <a:solidFill>
                <a:schemeClr val="bg1"/>
              </a:solidFill>
              <a:effectLst>
                <a:glow rad="101600">
                  <a:srgbClr val="C00000">
                    <a:alpha val="60000"/>
                  </a:srgbClr>
                </a:glow>
              </a:effectLst>
            </a:endParaRPr>
          </a:p>
        </p:txBody>
      </p:sp>
      <p:sp>
        <p:nvSpPr>
          <p:cNvPr id="21507" name="Rectangle 3"/>
          <p:cNvSpPr>
            <a:spLocks noGrp="1" noChangeArrowheads="1"/>
          </p:cNvSpPr>
          <p:nvPr>
            <p:ph type="body" idx="1"/>
          </p:nvPr>
        </p:nvSpPr>
        <p:spPr>
          <a:xfrm>
            <a:off x="457200" y="1600200"/>
            <a:ext cx="8229600" cy="5257800"/>
          </a:xfrm>
        </p:spPr>
        <p:txBody>
          <a:bodyPr>
            <a:normAutofit fontScale="92500" lnSpcReduction="10000"/>
          </a:bodyPr>
          <a:lstStyle/>
          <a:p>
            <a:pPr marL="0" indent="0">
              <a:buNone/>
            </a:pPr>
            <a:r>
              <a:rPr lang="en-US" altLang="en-US" sz="3600" dirty="0" smtClean="0"/>
              <a:t>The “FALL” and “binding” of Satan has nothing to do with some era after Jesus’ second coming</a:t>
            </a:r>
          </a:p>
          <a:p>
            <a:pPr>
              <a:buBlip>
                <a:blip r:embed="rId3"/>
              </a:buBlip>
            </a:pPr>
            <a:r>
              <a:rPr lang="en-US" altLang="en-US" sz="3600" dirty="0"/>
              <a:t>w</a:t>
            </a:r>
            <a:r>
              <a:rPr lang="en-US" altLang="en-US" sz="3600" dirty="0" smtClean="0"/>
              <a:t>hen Jesus comes a </a:t>
            </a:r>
            <a:r>
              <a:rPr lang="en-US" altLang="en-US" sz="3600" b="1" dirty="0" smtClean="0">
                <a:effectLst>
                  <a:glow rad="101600">
                    <a:srgbClr val="C00000">
                      <a:alpha val="60000"/>
                    </a:srgbClr>
                  </a:glow>
                  <a:outerShdw blurRad="38100" dist="38100" dir="2700000" algn="tl">
                    <a:srgbClr val="010199"/>
                  </a:outerShdw>
                </a:effectLst>
              </a:rPr>
              <a:t>second time</a:t>
            </a:r>
            <a:r>
              <a:rPr lang="en-US" altLang="en-US" sz="3600" dirty="0" smtClean="0"/>
              <a:t>, Satan will be thrown into hell fire (Rev. 20:10)</a:t>
            </a:r>
          </a:p>
          <a:p>
            <a:pPr>
              <a:buBlip>
                <a:blip r:embed="rId3"/>
              </a:buBlip>
            </a:pPr>
            <a:r>
              <a:rPr lang="en-US" altLang="en-US" sz="3600" dirty="0"/>
              <a:t>w</a:t>
            </a:r>
            <a:r>
              <a:rPr lang="en-US" altLang="en-US" sz="3600" dirty="0" smtClean="0"/>
              <a:t>hen Jesus came the </a:t>
            </a:r>
            <a:r>
              <a:rPr lang="en-US" altLang="en-US" sz="3600" b="1" dirty="0" smtClean="0">
                <a:effectLst>
                  <a:glow rad="101600">
                    <a:srgbClr val="C00000">
                      <a:alpha val="60000"/>
                    </a:srgbClr>
                  </a:glow>
                  <a:outerShdw blurRad="38100" dist="38100" dir="2700000" algn="tl">
                    <a:srgbClr val="010199"/>
                  </a:outerShdw>
                </a:effectLst>
              </a:rPr>
              <a:t>first time</a:t>
            </a:r>
            <a:r>
              <a:rPr lang="en-US" altLang="en-US" sz="3600" dirty="0" smtClean="0"/>
              <a:t>, Satan was being bound and his work lessened</a:t>
            </a:r>
          </a:p>
          <a:p>
            <a:pPr lvl="1">
              <a:buBlip>
                <a:blip r:embed="rId3"/>
              </a:buBlip>
            </a:pPr>
            <a:r>
              <a:rPr lang="en-US" altLang="en-US" dirty="0" smtClean="0"/>
              <a:t>Gen. 3:15; Matt. 12:24-</a:t>
            </a:r>
            <a:r>
              <a:rPr lang="en-US" altLang="en-US" u="sng" dirty="0" smtClean="0"/>
              <a:t>29</a:t>
            </a:r>
            <a:r>
              <a:rPr lang="en-US" altLang="en-US" dirty="0" smtClean="0"/>
              <a:t>; Lk. 10:17-21; Jn. 12:31-33; Col. 2:14, 15; Heb. 2:14</a:t>
            </a:r>
          </a:p>
          <a:p>
            <a:pPr lvl="1">
              <a:buBlip>
                <a:blip r:embed="rId3"/>
              </a:buBlip>
            </a:pPr>
            <a:r>
              <a:rPr lang="en-US" altLang="en-US" dirty="0" smtClean="0"/>
              <a:t>Revelation 12 begins with the birth of Jesus and emphasizes his death and ascension (12:5, 11)</a:t>
            </a:r>
          </a:p>
        </p:txBody>
      </p:sp>
    </p:spTree>
    <p:extLst>
      <p:ext uri="{BB962C8B-B14F-4D97-AF65-F5344CB8AC3E}">
        <p14:creationId xmlns:p14="http://schemas.microsoft.com/office/powerpoint/2010/main" val="20404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fade">
                                      <p:cBhvr>
                                        <p:cTn id="15" dur="1000"/>
                                        <p:tgtEl>
                                          <p:spTgt spid="21507">
                                            <p:txEl>
                                              <p:pRg st="1" end="1"/>
                                            </p:txEl>
                                          </p:spTgt>
                                        </p:tgtEl>
                                      </p:cBhvr>
                                    </p:animEffect>
                                    <p:anim calcmode="lin" valueType="num">
                                      <p:cBhvr>
                                        <p:cTn id="16"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150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50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1507">
                                            <p:txEl>
                                              <p:pRg st="3" end="3"/>
                                            </p:txEl>
                                          </p:spTgt>
                                        </p:tgtEl>
                                        <p:attrNameLst>
                                          <p:attrName>style.visibility</p:attrName>
                                        </p:attrNameLst>
                                      </p:cBhvr>
                                      <p:to>
                                        <p:strVal val="visible"/>
                                      </p:to>
                                    </p:set>
                                    <p:animEffect transition="in" filter="fade">
                                      <p:cBhvr>
                                        <p:cTn id="29" dur="1000"/>
                                        <p:tgtEl>
                                          <p:spTgt spid="21507">
                                            <p:txEl>
                                              <p:pRg st="3" end="3"/>
                                            </p:txEl>
                                          </p:spTgt>
                                        </p:tgtEl>
                                      </p:cBhvr>
                                    </p:animEffect>
                                    <p:anim calcmode="lin" valueType="num">
                                      <p:cBhvr>
                                        <p:cTn id="30"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150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15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1507">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50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5E09356-42F0-4BAB-A1ED-90E5D66F9EF4}" type="slidenum">
              <a:rPr lang="en-US" altLang="en-US">
                <a:solidFill>
                  <a:srgbClr val="FFFFFF"/>
                </a:solidFill>
              </a:rPr>
              <a:pPr/>
              <a:t>24</a:t>
            </a:fld>
            <a:endParaRPr lang="en-US" altLang="en-US">
              <a:solidFill>
                <a:srgbClr val="FFFFFF"/>
              </a:solidFill>
            </a:endParaRPr>
          </a:p>
        </p:txBody>
      </p:sp>
      <p:sp>
        <p:nvSpPr>
          <p:cNvPr id="22530" name="Rectangle 2"/>
          <p:cNvSpPr>
            <a:spLocks noGrp="1" noChangeArrowheads="1"/>
          </p:cNvSpPr>
          <p:nvPr>
            <p:ph type="title"/>
          </p:nvPr>
        </p:nvSpPr>
        <p:spPr>
          <a:xfrm>
            <a:off x="457200" y="307975"/>
            <a:ext cx="8229600" cy="1139825"/>
          </a:xfrm>
        </p:spPr>
        <p:txBody>
          <a:bodyPr/>
          <a:lstStyle/>
          <a:p>
            <a:r>
              <a:rPr lang="en-US" altLang="en-US" sz="4000" dirty="0">
                <a:ln>
                  <a:solidFill>
                    <a:schemeClr val="tx1"/>
                  </a:solidFill>
                </a:ln>
                <a:solidFill>
                  <a:schemeClr val="bg1"/>
                </a:solidFill>
                <a:effectLst>
                  <a:glow rad="101600">
                    <a:schemeClr val="bg2">
                      <a:lumMod val="40000"/>
                      <a:lumOff val="60000"/>
                      <a:alpha val="60000"/>
                    </a:schemeClr>
                  </a:glow>
                </a:effectLst>
              </a:rPr>
              <a:t>Michael: 4</a:t>
            </a:r>
            <a:r>
              <a:rPr lang="en-US" altLang="en-US" sz="4000" baseline="30000" dirty="0">
                <a:ln>
                  <a:solidFill>
                    <a:schemeClr val="tx1"/>
                  </a:solidFill>
                </a:ln>
                <a:solidFill>
                  <a:schemeClr val="bg1"/>
                </a:solidFill>
                <a:effectLst>
                  <a:glow rad="101600">
                    <a:schemeClr val="bg2">
                      <a:lumMod val="40000"/>
                      <a:lumOff val="60000"/>
                      <a:alpha val="60000"/>
                    </a:schemeClr>
                  </a:glow>
                </a:effectLst>
              </a:rPr>
              <a:t>th</a:t>
            </a:r>
            <a:r>
              <a:rPr lang="en-US" altLang="en-US" sz="4000" dirty="0">
                <a:ln>
                  <a:solidFill>
                    <a:schemeClr val="tx1"/>
                  </a:solidFill>
                </a:ln>
                <a:solidFill>
                  <a:schemeClr val="bg1"/>
                </a:solidFill>
                <a:effectLst>
                  <a:glow rad="101600">
                    <a:schemeClr val="bg2">
                      <a:lumMod val="40000"/>
                      <a:lumOff val="60000"/>
                      <a:alpha val="60000"/>
                    </a:schemeClr>
                  </a:glow>
                </a:effectLst>
              </a:rPr>
              <a:t> personage (12:7-9)</a:t>
            </a:r>
          </a:p>
        </p:txBody>
      </p:sp>
      <p:sp>
        <p:nvSpPr>
          <p:cNvPr id="22531" name="Rectangle 3"/>
          <p:cNvSpPr>
            <a:spLocks noGrp="1" noChangeArrowheads="1"/>
          </p:cNvSpPr>
          <p:nvPr>
            <p:ph type="body" idx="1"/>
          </p:nvPr>
        </p:nvSpPr>
        <p:spPr>
          <a:xfrm>
            <a:off x="457200" y="1600200"/>
            <a:ext cx="8229600" cy="3581400"/>
          </a:xfrm>
        </p:spPr>
        <p:txBody>
          <a:bodyPr/>
          <a:lstStyle/>
          <a:p>
            <a:pPr marL="0" indent="0">
              <a:lnSpc>
                <a:spcPct val="90000"/>
              </a:lnSpc>
              <a:buNone/>
            </a:pPr>
            <a:r>
              <a:rPr lang="en-US" altLang="en-US" sz="3600" b="1" dirty="0"/>
              <a:t>question 6 </a:t>
            </a:r>
          </a:p>
          <a:p>
            <a:pPr>
              <a:lnSpc>
                <a:spcPct val="90000"/>
              </a:lnSpc>
            </a:pPr>
            <a:r>
              <a:rPr lang="en-US" altLang="en-US" dirty="0"/>
              <a:t>Identifying Michael</a:t>
            </a:r>
          </a:p>
          <a:p>
            <a:pPr lvl="1">
              <a:lnSpc>
                <a:spcPct val="90000"/>
              </a:lnSpc>
            </a:pPr>
            <a:r>
              <a:rPr lang="en-US" altLang="en-US" dirty="0"/>
              <a:t>archangel (Jude 9)</a:t>
            </a:r>
          </a:p>
          <a:p>
            <a:pPr lvl="1">
              <a:lnSpc>
                <a:spcPct val="90000"/>
              </a:lnSpc>
            </a:pPr>
            <a:r>
              <a:rPr lang="en-US" altLang="en-US" dirty="0"/>
              <a:t>distinguished from Christ (1 Thess. 4:16; Heb. 1:5ff)</a:t>
            </a:r>
          </a:p>
          <a:p>
            <a:pPr lvl="1">
              <a:lnSpc>
                <a:spcPct val="90000"/>
              </a:lnSpc>
            </a:pPr>
            <a:r>
              <a:rPr lang="en-US" altLang="en-US" dirty="0"/>
              <a:t>“chief prince” (Dan. 10:13)</a:t>
            </a:r>
          </a:p>
          <a:p>
            <a:pPr lvl="1">
              <a:lnSpc>
                <a:spcPct val="90000"/>
              </a:lnSpc>
            </a:pPr>
            <a:r>
              <a:rPr lang="en-US" altLang="en-US" dirty="0"/>
              <a:t>“great prince” (Dan. 12:1</a:t>
            </a:r>
            <a:r>
              <a:rPr lang="en-US" altLang="en-US" dirty="0" smtClean="0"/>
              <a:t>)</a:t>
            </a:r>
          </a:p>
          <a:p>
            <a:pPr marL="457200" lvl="1" indent="0">
              <a:lnSpc>
                <a:spcPct val="90000"/>
              </a:lnSpc>
              <a:buNone/>
            </a:pPr>
            <a:endParaRPr lang="en-US" altLang="en-US" dirty="0" smtClean="0">
              <a:solidFill>
                <a:srgbClr val="FFFF00"/>
              </a:solidFill>
              <a:effectLst/>
            </a:endParaRPr>
          </a:p>
          <a:p>
            <a:pPr marL="457200" lvl="1" indent="0">
              <a:lnSpc>
                <a:spcPct val="90000"/>
              </a:lnSpc>
              <a:buNone/>
            </a:pPr>
            <a:r>
              <a:rPr lang="en-US" altLang="en-US" b="1" dirty="0" smtClean="0">
                <a:solidFill>
                  <a:srgbClr val="FFFF00"/>
                </a:solidFill>
                <a:effectLst/>
              </a:rPr>
              <a:t>symbolism of the conflict </a:t>
            </a:r>
            <a:br>
              <a:rPr lang="en-US" altLang="en-US" b="1" dirty="0" smtClean="0">
                <a:solidFill>
                  <a:srgbClr val="FFFF00"/>
                </a:solidFill>
                <a:effectLst/>
              </a:rPr>
            </a:br>
            <a:r>
              <a:rPr lang="en-US" altLang="en-US" b="1" dirty="0" smtClean="0">
                <a:solidFill>
                  <a:srgbClr val="FFFF00"/>
                </a:solidFill>
                <a:effectLst/>
              </a:rPr>
              <a:t>between good and evil</a:t>
            </a:r>
            <a:endParaRPr lang="en-US" altLang="en-US" b="1" dirty="0">
              <a:solidFill>
                <a:srgbClr val="FFFF00"/>
              </a:solidFill>
              <a:effectLst/>
            </a:endParaRPr>
          </a:p>
        </p:txBody>
      </p:sp>
      <p:graphicFrame>
        <p:nvGraphicFramePr>
          <p:cNvPr id="22533" name="Object 5">
            <a:hlinkClick r:id="" action="ppaction://ole?verb=0"/>
          </p:cNvPr>
          <p:cNvGraphicFramePr>
            <a:graphicFrameLocks noChangeAspect="1"/>
          </p:cNvGraphicFramePr>
          <p:nvPr>
            <p:extLst>
              <p:ext uri="{D42A27DB-BD31-4B8C-83A1-F6EECF244321}">
                <p14:modId xmlns:p14="http://schemas.microsoft.com/office/powerpoint/2010/main" val="868283189"/>
              </p:ext>
            </p:extLst>
          </p:nvPr>
        </p:nvGraphicFramePr>
        <p:xfrm>
          <a:off x="5398545" y="4419600"/>
          <a:ext cx="3736414" cy="2438400"/>
        </p:xfrm>
        <a:graphic>
          <a:graphicData uri="http://schemas.openxmlformats.org/presentationml/2006/ole">
            <mc:AlternateContent xmlns:mc="http://schemas.openxmlformats.org/markup-compatibility/2006">
              <mc:Choice xmlns:v="urn:schemas-microsoft-com:vml" Requires="v">
                <p:oleObj spid="_x0000_s6152" name="Presentation" r:id="rId4" imgW="3686541" imgH="2764480" progId="PowerPoint.Show.8">
                  <p:embed/>
                </p:oleObj>
              </mc:Choice>
              <mc:Fallback>
                <p:oleObj name="Presentation" r:id="rId4" imgW="3686541" imgH="2764480" progId="PowerPoint.Show.8">
                  <p:embed/>
                  <p:pic>
                    <p:nvPicPr>
                      <p:cNvPr id="0" name=""/>
                      <p:cNvPicPr>
                        <a:picLocks noChangeAspect="1" noChangeArrowheads="1"/>
                      </p:cNvPicPr>
                      <p:nvPr/>
                    </p:nvPicPr>
                    <p:blipFill>
                      <a:blip r:embed="rId5"/>
                      <a:srcRect/>
                      <a:stretch>
                        <a:fillRect/>
                      </a:stretch>
                    </p:blipFill>
                    <p:spPr bwMode="auto">
                      <a:xfrm>
                        <a:off x="5398545" y="4419600"/>
                        <a:ext cx="3736414" cy="2438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32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barn(inHorizontal)">
                                      <p:cBhvr>
                                        <p:cTn id="14" dur="500"/>
                                        <p:tgtEl>
                                          <p:spTgt spid="225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Effect transition="in" filter="fade">
                                      <p:cBhvr>
                                        <p:cTn id="19" dur="1000"/>
                                        <p:tgtEl>
                                          <p:spTgt spid="22531">
                                            <p:txEl>
                                              <p:pRg st="1" end="1"/>
                                            </p:txEl>
                                          </p:spTgt>
                                        </p:tgtEl>
                                      </p:cBhvr>
                                    </p:animEffect>
                                    <p:anim calcmode="lin" valueType="num">
                                      <p:cBhvr>
                                        <p:cTn id="20"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2531">
                                            <p:txEl>
                                              <p:pRg st="2" end="2"/>
                                            </p:txEl>
                                          </p:spTgt>
                                        </p:tgtEl>
                                        <p:attrNameLst>
                                          <p:attrName>style.visibility</p:attrName>
                                        </p:attrNameLst>
                                      </p:cBhvr>
                                      <p:to>
                                        <p:strVal val="visible"/>
                                      </p:to>
                                    </p:set>
                                    <p:animEffect transition="in" filter="fade">
                                      <p:cBhvr>
                                        <p:cTn id="27" dur="1000"/>
                                        <p:tgtEl>
                                          <p:spTgt spid="22531">
                                            <p:txEl>
                                              <p:pRg st="2" end="2"/>
                                            </p:txEl>
                                          </p:spTgt>
                                        </p:tgtEl>
                                      </p:cBhvr>
                                    </p:animEffect>
                                    <p:anim calcmode="lin" valueType="num">
                                      <p:cBhvr>
                                        <p:cTn id="2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animEffect transition="in" filter="fade">
                                      <p:cBhvr>
                                        <p:cTn id="35" dur="1000"/>
                                        <p:tgtEl>
                                          <p:spTgt spid="22531">
                                            <p:txEl>
                                              <p:pRg st="3" end="3"/>
                                            </p:txEl>
                                          </p:spTgt>
                                        </p:tgtEl>
                                      </p:cBhvr>
                                    </p:animEffect>
                                    <p:anim calcmode="lin" valueType="num">
                                      <p:cBhvr>
                                        <p:cTn id="3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2531">
                                            <p:txEl>
                                              <p:pRg st="4" end="4"/>
                                            </p:txEl>
                                          </p:spTgt>
                                        </p:tgtEl>
                                        <p:attrNameLst>
                                          <p:attrName>style.visibility</p:attrName>
                                        </p:attrNameLst>
                                      </p:cBhvr>
                                      <p:to>
                                        <p:strVal val="visible"/>
                                      </p:to>
                                    </p:set>
                                    <p:animEffect transition="in" filter="fade">
                                      <p:cBhvr>
                                        <p:cTn id="43" dur="1000"/>
                                        <p:tgtEl>
                                          <p:spTgt spid="22531">
                                            <p:txEl>
                                              <p:pRg st="4" end="4"/>
                                            </p:txEl>
                                          </p:spTgt>
                                        </p:tgtEl>
                                      </p:cBhvr>
                                    </p:animEffect>
                                    <p:anim calcmode="lin" valueType="num">
                                      <p:cBhvr>
                                        <p:cTn id="44"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22531">
                                            <p:txEl>
                                              <p:pRg st="5" end="5"/>
                                            </p:txEl>
                                          </p:spTgt>
                                        </p:tgtEl>
                                        <p:attrNameLst>
                                          <p:attrName>style.visibility</p:attrName>
                                        </p:attrNameLst>
                                      </p:cBhvr>
                                      <p:to>
                                        <p:strVal val="visible"/>
                                      </p:to>
                                    </p:set>
                                    <p:animEffect transition="in" filter="fade">
                                      <p:cBhvr>
                                        <p:cTn id="51" dur="1000"/>
                                        <p:tgtEl>
                                          <p:spTgt spid="22531">
                                            <p:txEl>
                                              <p:pRg st="5" end="5"/>
                                            </p:txEl>
                                          </p:spTgt>
                                        </p:tgtEl>
                                      </p:cBhvr>
                                    </p:animEffect>
                                    <p:anim calcmode="lin" valueType="num">
                                      <p:cBhvr>
                                        <p:cTn id="52"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22531">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2531">
                                            <p:txEl>
                                              <p:pRg st="5" end="5"/>
                                            </p:txEl>
                                          </p:spTgt>
                                        </p:tgtEl>
                                        <p:attrNameLst>
                                          <p:attrName>ppt_y</p:attrName>
                                        </p:attrNameLst>
                                      </p:cBhvr>
                                      <p:tavLst>
                                        <p:tav tm="0">
                                          <p:val>
                                            <p:strVal val="#ppt_y-.03"/>
                                          </p:val>
                                        </p:tav>
                                        <p:tav tm="100000">
                                          <p:val>
                                            <p:strVal val="#ppt_y"/>
                                          </p:val>
                                        </p:tav>
                                      </p:tavLst>
                                    </p:anim>
                                  </p:childTnLst>
                                </p:cTn>
                              </p:par>
                              <p:par>
                                <p:cTn id="55" presetID="26" presetClass="entr" presetSubtype="0" fill="hold" grpId="0" nodeType="withEffect">
                                  <p:stCondLst>
                                    <p:cond delay="0"/>
                                  </p:stCondLst>
                                  <p:childTnLst>
                                    <p:set>
                                      <p:cBhvr>
                                        <p:cTn id="56" dur="1" fill="hold">
                                          <p:stCondLst>
                                            <p:cond delay="0"/>
                                          </p:stCondLst>
                                        </p:cTn>
                                        <p:tgtEl>
                                          <p:spTgt spid="22531">
                                            <p:txEl>
                                              <p:pRg st="7" end="7"/>
                                            </p:txEl>
                                          </p:spTgt>
                                        </p:tgtEl>
                                        <p:attrNameLst>
                                          <p:attrName>style.visibility</p:attrName>
                                        </p:attrNameLst>
                                      </p:cBhvr>
                                      <p:to>
                                        <p:strVal val="visible"/>
                                      </p:to>
                                    </p:set>
                                    <p:animEffect transition="in" filter="wipe(down)">
                                      <p:cBhvr>
                                        <p:cTn id="57" dur="580">
                                          <p:stCondLst>
                                            <p:cond delay="0"/>
                                          </p:stCondLst>
                                        </p:cTn>
                                        <p:tgtEl>
                                          <p:spTgt spid="22531">
                                            <p:txEl>
                                              <p:pRg st="7" end="7"/>
                                            </p:txEl>
                                          </p:spTgt>
                                        </p:tgtEl>
                                      </p:cBhvr>
                                    </p:animEffect>
                                    <p:anim calcmode="lin" valueType="num">
                                      <p:cBhvr>
                                        <p:cTn id="58" dur="1822" tmFilter="0,0; 0.14,0.36; 0.43,0.73; 0.71,0.91; 1.0,1.0">
                                          <p:stCondLst>
                                            <p:cond delay="0"/>
                                          </p:stCondLst>
                                        </p:cTn>
                                        <p:tgtEl>
                                          <p:spTgt spid="22531">
                                            <p:txEl>
                                              <p:pRg st="7" end="7"/>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2531">
                                            <p:txEl>
                                              <p:pRg st="7" end="7"/>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2531">
                                            <p:txEl>
                                              <p:pRg st="7" end="7"/>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2531">
                                            <p:txEl>
                                              <p:pRg st="7" end="7"/>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2531">
                                            <p:txEl>
                                              <p:pRg st="7" end="7"/>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2531">
                                            <p:txEl>
                                              <p:pRg st="7" end="7"/>
                                            </p:txEl>
                                          </p:spTgt>
                                        </p:tgtEl>
                                      </p:cBhvr>
                                      <p:to x="100000" y="60000"/>
                                    </p:animScale>
                                    <p:animScale>
                                      <p:cBhvr>
                                        <p:cTn id="64" dur="166" decel="50000">
                                          <p:stCondLst>
                                            <p:cond delay="676"/>
                                          </p:stCondLst>
                                        </p:cTn>
                                        <p:tgtEl>
                                          <p:spTgt spid="22531">
                                            <p:txEl>
                                              <p:pRg st="7" end="7"/>
                                            </p:txEl>
                                          </p:spTgt>
                                        </p:tgtEl>
                                      </p:cBhvr>
                                      <p:to x="100000" y="100000"/>
                                    </p:animScale>
                                    <p:animScale>
                                      <p:cBhvr>
                                        <p:cTn id="65" dur="26">
                                          <p:stCondLst>
                                            <p:cond delay="1312"/>
                                          </p:stCondLst>
                                        </p:cTn>
                                        <p:tgtEl>
                                          <p:spTgt spid="22531">
                                            <p:txEl>
                                              <p:pRg st="7" end="7"/>
                                            </p:txEl>
                                          </p:spTgt>
                                        </p:tgtEl>
                                      </p:cBhvr>
                                      <p:to x="100000" y="80000"/>
                                    </p:animScale>
                                    <p:animScale>
                                      <p:cBhvr>
                                        <p:cTn id="66" dur="166" decel="50000">
                                          <p:stCondLst>
                                            <p:cond delay="1338"/>
                                          </p:stCondLst>
                                        </p:cTn>
                                        <p:tgtEl>
                                          <p:spTgt spid="22531">
                                            <p:txEl>
                                              <p:pRg st="7" end="7"/>
                                            </p:txEl>
                                          </p:spTgt>
                                        </p:tgtEl>
                                      </p:cBhvr>
                                      <p:to x="100000" y="100000"/>
                                    </p:animScale>
                                    <p:animScale>
                                      <p:cBhvr>
                                        <p:cTn id="67" dur="26">
                                          <p:stCondLst>
                                            <p:cond delay="1642"/>
                                          </p:stCondLst>
                                        </p:cTn>
                                        <p:tgtEl>
                                          <p:spTgt spid="22531">
                                            <p:txEl>
                                              <p:pRg st="7" end="7"/>
                                            </p:txEl>
                                          </p:spTgt>
                                        </p:tgtEl>
                                      </p:cBhvr>
                                      <p:to x="100000" y="90000"/>
                                    </p:animScale>
                                    <p:animScale>
                                      <p:cBhvr>
                                        <p:cTn id="68" dur="166" decel="50000">
                                          <p:stCondLst>
                                            <p:cond delay="1668"/>
                                          </p:stCondLst>
                                        </p:cTn>
                                        <p:tgtEl>
                                          <p:spTgt spid="22531">
                                            <p:txEl>
                                              <p:pRg st="7" end="7"/>
                                            </p:txEl>
                                          </p:spTgt>
                                        </p:tgtEl>
                                      </p:cBhvr>
                                      <p:to x="100000" y="100000"/>
                                    </p:animScale>
                                    <p:animScale>
                                      <p:cBhvr>
                                        <p:cTn id="69" dur="26">
                                          <p:stCondLst>
                                            <p:cond delay="1808"/>
                                          </p:stCondLst>
                                        </p:cTn>
                                        <p:tgtEl>
                                          <p:spTgt spid="22531">
                                            <p:txEl>
                                              <p:pRg st="7" end="7"/>
                                            </p:txEl>
                                          </p:spTgt>
                                        </p:tgtEl>
                                      </p:cBhvr>
                                      <p:to x="100000" y="95000"/>
                                    </p:animScale>
                                    <p:animScale>
                                      <p:cBhvr>
                                        <p:cTn id="70" dur="166" decel="50000">
                                          <p:stCondLst>
                                            <p:cond delay="1834"/>
                                          </p:stCondLst>
                                        </p:cTn>
                                        <p:tgtEl>
                                          <p:spTgt spid="22531">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8EE2A6D-76BC-4760-86A1-2A93BEED9A49}" type="slidenum">
              <a:rPr lang="en-US" altLang="en-US">
                <a:solidFill>
                  <a:srgbClr val="FFFFFF"/>
                </a:solidFill>
              </a:rPr>
              <a:pPr/>
              <a:t>25</a:t>
            </a:fld>
            <a:endParaRPr lang="en-US" altLang="en-US">
              <a:solidFill>
                <a:srgbClr val="FFFFFF"/>
              </a:solidFill>
            </a:endParaRPr>
          </a:p>
        </p:txBody>
      </p:sp>
      <p:sp>
        <p:nvSpPr>
          <p:cNvPr id="23554" name="Rectangle 2"/>
          <p:cNvSpPr>
            <a:spLocks noGrp="1" noChangeArrowheads="1"/>
          </p:cNvSpPr>
          <p:nvPr>
            <p:ph type="title"/>
          </p:nvPr>
        </p:nvSpPr>
        <p:spPr/>
        <p:txBody>
          <a:bodyPr/>
          <a:lstStyle/>
          <a:p>
            <a:r>
              <a:rPr lang="en-US" altLang="en-US" sz="6000" dirty="0">
                <a:ln>
                  <a:solidFill>
                    <a:schemeClr val="tx1"/>
                  </a:solidFill>
                </a:ln>
                <a:solidFill>
                  <a:schemeClr val="bg1"/>
                </a:solidFill>
                <a:effectLst>
                  <a:glow rad="101600">
                    <a:srgbClr val="C00000">
                      <a:alpha val="60000"/>
                    </a:srgbClr>
                  </a:glow>
                </a:effectLst>
              </a:rPr>
              <a:t>The Effect of the War</a:t>
            </a:r>
          </a:p>
        </p:txBody>
      </p:sp>
      <p:sp>
        <p:nvSpPr>
          <p:cNvPr id="23555" name="Rectangle 3"/>
          <p:cNvSpPr>
            <a:spLocks noGrp="1" noChangeArrowheads="1"/>
          </p:cNvSpPr>
          <p:nvPr>
            <p:ph type="body" idx="1"/>
          </p:nvPr>
        </p:nvSpPr>
        <p:spPr/>
        <p:txBody>
          <a:bodyPr/>
          <a:lstStyle/>
          <a:p>
            <a:r>
              <a:rPr lang="en-US" altLang="en-US" dirty="0" smtClean="0"/>
              <a:t>Satan did not prevail</a:t>
            </a:r>
          </a:p>
          <a:p>
            <a:pPr lvl="1"/>
            <a:r>
              <a:rPr lang="en-US" altLang="en-US" dirty="0"/>
              <a:t>h</a:t>
            </a:r>
            <a:r>
              <a:rPr lang="en-US" altLang="en-US" dirty="0" smtClean="0"/>
              <a:t>e often looks like he is winning, but he ultimately fails!</a:t>
            </a:r>
          </a:p>
          <a:p>
            <a:pPr lvl="2"/>
            <a:r>
              <a:rPr lang="en-US" altLang="en-US" dirty="0"/>
              <a:t>e</a:t>
            </a:r>
            <a:r>
              <a:rPr lang="en-US" altLang="en-US" dirty="0" smtClean="0"/>
              <a:t>xaggerates appearance, fearsomeness, and luxury of lies</a:t>
            </a:r>
          </a:p>
          <a:p>
            <a:pPr lvl="1"/>
            <a:r>
              <a:rPr lang="en-US" altLang="en-US" dirty="0"/>
              <a:t>g</a:t>
            </a:r>
            <a:r>
              <a:rPr lang="en-US" altLang="en-US" dirty="0" smtClean="0"/>
              <a:t>ood and evil are not equally poised &amp; balanced forces</a:t>
            </a:r>
          </a:p>
        </p:txBody>
      </p:sp>
    </p:spTree>
    <p:extLst>
      <p:ext uri="{BB962C8B-B14F-4D97-AF65-F5344CB8AC3E}">
        <p14:creationId xmlns:p14="http://schemas.microsoft.com/office/powerpoint/2010/main" val="11266927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1000"/>
                                        <p:tgtEl>
                                          <p:spTgt spid="23555">
                                            <p:txEl>
                                              <p:pRg st="1" end="1"/>
                                            </p:txEl>
                                          </p:spTgt>
                                        </p:tgtEl>
                                      </p:cBhvr>
                                    </p:animEffect>
                                    <p:anim calcmode="lin" valueType="num">
                                      <p:cBhvr>
                                        <p:cTn id="16"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1000"/>
                                        <p:tgtEl>
                                          <p:spTgt spid="23555">
                                            <p:txEl>
                                              <p:pRg st="2" end="2"/>
                                            </p:txEl>
                                          </p:spTgt>
                                        </p:tgtEl>
                                      </p:cBhvr>
                                    </p:animEffect>
                                    <p:anim calcmode="lin" valueType="num">
                                      <p:cBhvr>
                                        <p:cTn id="23"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Effect transition="in" filter="fade">
                                      <p:cBhvr>
                                        <p:cTn id="30" dur="1000"/>
                                        <p:tgtEl>
                                          <p:spTgt spid="23555">
                                            <p:txEl>
                                              <p:pRg st="3" end="3"/>
                                            </p:txEl>
                                          </p:spTgt>
                                        </p:tgtEl>
                                      </p:cBhvr>
                                    </p:animEffect>
                                    <p:anim calcmode="lin" valueType="num">
                                      <p:cBhvr>
                                        <p:cTn id="31"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8EE2A6D-76BC-4760-86A1-2A93BEED9A49}" type="slidenum">
              <a:rPr lang="en-US" altLang="en-US">
                <a:solidFill>
                  <a:srgbClr val="FFFFFF"/>
                </a:solidFill>
              </a:rPr>
              <a:pPr/>
              <a:t>26</a:t>
            </a:fld>
            <a:endParaRPr lang="en-US" altLang="en-US">
              <a:solidFill>
                <a:srgbClr val="FFFFFF"/>
              </a:solidFill>
            </a:endParaRPr>
          </a:p>
        </p:txBody>
      </p:sp>
      <p:sp>
        <p:nvSpPr>
          <p:cNvPr id="23554" name="Rectangle 2"/>
          <p:cNvSpPr>
            <a:spLocks noGrp="1" noChangeArrowheads="1"/>
          </p:cNvSpPr>
          <p:nvPr>
            <p:ph type="title"/>
          </p:nvPr>
        </p:nvSpPr>
        <p:spPr/>
        <p:txBody>
          <a:bodyPr/>
          <a:lstStyle/>
          <a:p>
            <a:r>
              <a:rPr lang="en-US" altLang="en-US" sz="6000" dirty="0" smtClean="0">
                <a:ln>
                  <a:solidFill>
                    <a:schemeClr val="tx1"/>
                  </a:solidFill>
                </a:ln>
                <a:solidFill>
                  <a:schemeClr val="bg1"/>
                </a:solidFill>
                <a:effectLst>
                  <a:glow rad="101600">
                    <a:srgbClr val="C00000">
                      <a:alpha val="60000"/>
                    </a:srgbClr>
                  </a:glow>
                </a:effectLst>
              </a:rPr>
              <a:t>SATAN’S LIMITATIONS</a:t>
            </a:r>
            <a:endParaRPr lang="en-US" altLang="en-US" sz="6000" dirty="0">
              <a:ln>
                <a:solidFill>
                  <a:schemeClr val="tx1"/>
                </a:solidFill>
              </a:ln>
              <a:solidFill>
                <a:schemeClr val="bg1"/>
              </a:solidFill>
              <a:effectLst>
                <a:glow rad="101600">
                  <a:srgbClr val="C00000">
                    <a:alpha val="60000"/>
                  </a:srgbClr>
                </a:glow>
              </a:effectLst>
            </a:endParaRPr>
          </a:p>
        </p:txBody>
      </p:sp>
      <p:sp>
        <p:nvSpPr>
          <p:cNvPr id="23555" name="Rectangle 3"/>
          <p:cNvSpPr>
            <a:spLocks noGrp="1" noChangeArrowheads="1"/>
          </p:cNvSpPr>
          <p:nvPr>
            <p:ph type="body" idx="1"/>
          </p:nvPr>
        </p:nvSpPr>
        <p:spPr>
          <a:xfrm>
            <a:off x="457200" y="1600200"/>
            <a:ext cx="8229600" cy="5257800"/>
          </a:xfrm>
        </p:spPr>
        <p:txBody>
          <a:bodyPr>
            <a:normAutofit/>
          </a:bodyPr>
          <a:lstStyle/>
          <a:p>
            <a:r>
              <a:rPr lang="en-US" altLang="en-US" dirty="0" smtClean="0"/>
              <a:t>Satan’s loss proves Satan is not God!</a:t>
            </a:r>
          </a:p>
          <a:p>
            <a:pPr lvl="1"/>
            <a:r>
              <a:rPr lang="en-US" altLang="en-US" dirty="0"/>
              <a:t>h</a:t>
            </a:r>
            <a:r>
              <a:rPr lang="en-US" altLang="en-US" dirty="0" smtClean="0"/>
              <a:t>e is intelligent (7 heads)—but not omniscient</a:t>
            </a:r>
          </a:p>
          <a:p>
            <a:pPr lvl="2"/>
            <a:r>
              <a:rPr lang="en-US" altLang="en-US" dirty="0"/>
              <a:t>d</a:t>
            </a:r>
            <a:r>
              <a:rPr lang="en-US" altLang="en-US" dirty="0" smtClean="0"/>
              <a:t>id not know he would lose the war </a:t>
            </a:r>
          </a:p>
          <a:p>
            <a:pPr lvl="2"/>
            <a:r>
              <a:rPr lang="en-US" altLang="en-US" dirty="0" smtClean="0"/>
              <a:t>contrast Acts 1:24</a:t>
            </a:r>
          </a:p>
          <a:p>
            <a:pPr lvl="1"/>
            <a:r>
              <a:rPr lang="en-US" altLang="en-US" dirty="0"/>
              <a:t>h</a:t>
            </a:r>
            <a:r>
              <a:rPr lang="en-US" altLang="en-US" dirty="0" smtClean="0"/>
              <a:t>e has great </a:t>
            </a:r>
            <a:r>
              <a:rPr lang="en-US" altLang="en-US" smtClean="0"/>
              <a:t>authority </a:t>
            </a:r>
            <a:r>
              <a:rPr lang="en-US" altLang="en-US" smtClean="0"/>
              <a:t>(</a:t>
            </a:r>
            <a:r>
              <a:rPr lang="en-US" altLang="en-US"/>
              <a:t>7</a:t>
            </a:r>
            <a:r>
              <a:rPr lang="en-US" altLang="en-US" smtClean="0"/>
              <a:t> </a:t>
            </a:r>
            <a:r>
              <a:rPr lang="en-US" altLang="en-US" dirty="0" smtClean="0"/>
              <a:t>diadems)—but he is not all-powerful </a:t>
            </a:r>
          </a:p>
          <a:p>
            <a:pPr lvl="2"/>
            <a:r>
              <a:rPr lang="en-US" altLang="en-US" dirty="0"/>
              <a:t>c</a:t>
            </a:r>
            <a:r>
              <a:rPr lang="en-US" altLang="en-US" dirty="0" smtClean="0"/>
              <a:t>ontrast Christ’s many crowns (Rev. 19:12, 16)</a:t>
            </a:r>
          </a:p>
          <a:p>
            <a:pPr lvl="1"/>
            <a:r>
              <a:rPr lang="en-US" altLang="en-US" dirty="0"/>
              <a:t>h</a:t>
            </a:r>
            <a:r>
              <a:rPr lang="en-US" altLang="en-US" dirty="0" smtClean="0"/>
              <a:t>e watches man, but is not omnipresent </a:t>
            </a:r>
            <a:br>
              <a:rPr lang="en-US" altLang="en-US" dirty="0" smtClean="0"/>
            </a:br>
            <a:r>
              <a:rPr lang="en-US" altLang="en-US" dirty="0" smtClean="0"/>
              <a:t>(Job 1:7; contrast Jer. 23:24; Acts 17:27) </a:t>
            </a:r>
          </a:p>
          <a:p>
            <a:pPr lvl="1"/>
            <a:r>
              <a:rPr lang="en-US" altLang="en-US" dirty="0"/>
              <a:t>h</a:t>
            </a:r>
            <a:r>
              <a:rPr lang="en-US" altLang="en-US" dirty="0" smtClean="0"/>
              <a:t>e is dreadfully fearsome but can be overcome by the Seed of woman (Rev. 12:11; Jas. 4:7)</a:t>
            </a:r>
          </a:p>
        </p:txBody>
      </p:sp>
    </p:spTree>
    <p:extLst>
      <p:ext uri="{BB962C8B-B14F-4D97-AF65-F5344CB8AC3E}">
        <p14:creationId xmlns:p14="http://schemas.microsoft.com/office/powerpoint/2010/main" val="5142594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Effect transition="in" filter="fade">
                                      <p:cBhvr>
                                        <p:cTn id="11" dur="500"/>
                                        <p:tgtEl>
                                          <p:spTgt spid="2355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500"/>
                                        <p:tgtEl>
                                          <p:spTgt spid="2355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55">
                                            <p:txEl>
                                              <p:pRg st="4" end="4"/>
                                            </p:txEl>
                                          </p:spTgt>
                                        </p:tgtEl>
                                        <p:attrNameLst>
                                          <p:attrName>style.visibility</p:attrName>
                                        </p:attrNameLst>
                                      </p:cBhvr>
                                      <p:to>
                                        <p:strVal val="visible"/>
                                      </p:to>
                                    </p:set>
                                    <p:animEffect transition="in" filter="fade">
                                      <p:cBhvr>
                                        <p:cTn id="20" dur="500"/>
                                        <p:tgtEl>
                                          <p:spTgt spid="2355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animEffect transition="in" filter="fade">
                                      <p:cBhvr>
                                        <p:cTn id="25" dur="500"/>
                                        <p:tgtEl>
                                          <p:spTgt spid="2355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555">
                                            <p:txEl>
                                              <p:pRg st="6" end="6"/>
                                            </p:txEl>
                                          </p:spTgt>
                                        </p:tgtEl>
                                        <p:attrNameLst>
                                          <p:attrName>style.visibility</p:attrName>
                                        </p:attrNameLst>
                                      </p:cBhvr>
                                      <p:to>
                                        <p:strVal val="visible"/>
                                      </p:to>
                                    </p:set>
                                    <p:animEffect transition="in" filter="fade">
                                      <p:cBhvr>
                                        <p:cTn id="30" dur="500"/>
                                        <p:tgtEl>
                                          <p:spTgt spid="2355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animEffect transition="in" filter="fade">
                                      <p:cBhvr>
                                        <p:cTn id="3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8EE2A6D-76BC-4760-86A1-2A93BEED9A49}" type="slidenum">
              <a:rPr lang="en-US" altLang="en-US">
                <a:solidFill>
                  <a:srgbClr val="FFFFFF"/>
                </a:solidFill>
              </a:rPr>
              <a:pPr/>
              <a:t>27</a:t>
            </a:fld>
            <a:endParaRPr lang="en-US" altLang="en-US">
              <a:solidFill>
                <a:srgbClr val="FFFFFF"/>
              </a:solidFill>
            </a:endParaRPr>
          </a:p>
        </p:txBody>
      </p:sp>
      <p:sp>
        <p:nvSpPr>
          <p:cNvPr id="23554" name="Rectangle 2"/>
          <p:cNvSpPr>
            <a:spLocks noGrp="1" noChangeArrowheads="1"/>
          </p:cNvSpPr>
          <p:nvPr>
            <p:ph type="title"/>
          </p:nvPr>
        </p:nvSpPr>
        <p:spPr/>
        <p:txBody>
          <a:bodyPr/>
          <a:lstStyle/>
          <a:p>
            <a:r>
              <a:rPr lang="en-US" altLang="en-US" sz="6000" dirty="0">
                <a:ln>
                  <a:solidFill>
                    <a:schemeClr val="tx1"/>
                  </a:solidFill>
                </a:ln>
                <a:solidFill>
                  <a:schemeClr val="bg1"/>
                </a:solidFill>
                <a:effectLst>
                  <a:glow rad="101600">
                    <a:srgbClr val="C00000">
                      <a:alpha val="60000"/>
                    </a:srgbClr>
                  </a:glow>
                </a:effectLst>
              </a:rPr>
              <a:t>The Effect of the War</a:t>
            </a:r>
          </a:p>
        </p:txBody>
      </p:sp>
      <p:sp>
        <p:nvSpPr>
          <p:cNvPr id="23555" name="Rectangle 3"/>
          <p:cNvSpPr>
            <a:spLocks noGrp="1" noChangeArrowheads="1"/>
          </p:cNvSpPr>
          <p:nvPr>
            <p:ph type="body" idx="1"/>
          </p:nvPr>
        </p:nvSpPr>
        <p:spPr/>
        <p:txBody>
          <a:bodyPr/>
          <a:lstStyle/>
          <a:p>
            <a:r>
              <a:rPr lang="en-US" altLang="en-US" dirty="0" smtClean="0"/>
              <a:t>No </a:t>
            </a:r>
            <a:r>
              <a:rPr lang="en-US" altLang="en-US" dirty="0"/>
              <a:t>place </a:t>
            </a:r>
            <a:r>
              <a:rPr lang="en-US" altLang="en-US" dirty="0" smtClean="0"/>
              <a:t>found in heaven any longer</a:t>
            </a:r>
            <a:endParaRPr lang="en-US" altLang="en-US" dirty="0"/>
          </a:p>
          <a:p>
            <a:pPr lvl="1"/>
            <a:r>
              <a:rPr lang="en-US" altLang="en-US" dirty="0"/>
              <a:t>could not accuse brethren anymore before God (v. 10)</a:t>
            </a:r>
          </a:p>
          <a:p>
            <a:pPr lvl="1"/>
            <a:r>
              <a:rPr lang="en-US" altLang="en-US" dirty="0" smtClean="0"/>
              <a:t>why</a:t>
            </a:r>
            <a:r>
              <a:rPr lang="en-US" altLang="en-US" dirty="0"/>
              <a:t>?</a:t>
            </a:r>
          </a:p>
        </p:txBody>
      </p:sp>
    </p:spTree>
    <p:extLst>
      <p:ext uri="{BB962C8B-B14F-4D97-AF65-F5344CB8AC3E}">
        <p14:creationId xmlns:p14="http://schemas.microsoft.com/office/powerpoint/2010/main" val="24222417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ED8FB3D-ECA8-4D41-8D29-2DE953E4B657}" type="slidenum">
              <a:rPr lang="en-US" altLang="en-US">
                <a:solidFill>
                  <a:srgbClr val="FFFFFF"/>
                </a:solidFill>
              </a:rPr>
              <a:pPr/>
              <a:t>28</a:t>
            </a:fld>
            <a:endParaRPr lang="en-US" altLang="en-US">
              <a:solidFill>
                <a:srgbClr val="FFFFFF"/>
              </a:solidFill>
            </a:endParaRPr>
          </a:p>
        </p:txBody>
      </p:sp>
      <p:sp>
        <p:nvSpPr>
          <p:cNvPr id="24578" name="Rectangle 2"/>
          <p:cNvSpPr>
            <a:spLocks noGrp="1" noChangeArrowheads="1"/>
          </p:cNvSpPr>
          <p:nvPr>
            <p:ph type="title"/>
          </p:nvPr>
        </p:nvSpPr>
        <p:spPr/>
        <p:txBody>
          <a:bodyPr/>
          <a:lstStyle/>
          <a:p>
            <a:r>
              <a:rPr lang="en-US" altLang="en-US"/>
              <a:t>Why Satan Can Not Accuse</a:t>
            </a:r>
          </a:p>
        </p:txBody>
      </p:sp>
      <p:sp>
        <p:nvSpPr>
          <p:cNvPr id="24579" name="Rectangle 3"/>
          <p:cNvSpPr>
            <a:spLocks noGrp="1" noChangeArrowheads="1"/>
          </p:cNvSpPr>
          <p:nvPr>
            <p:ph type="body" idx="1"/>
          </p:nvPr>
        </p:nvSpPr>
        <p:spPr/>
        <p:txBody>
          <a:bodyPr/>
          <a:lstStyle/>
          <a:p>
            <a:r>
              <a:rPr lang="en-US" altLang="en-US" sz="3600" dirty="0"/>
              <a:t>Jesus ascended to heaven (v. 5)</a:t>
            </a:r>
          </a:p>
          <a:p>
            <a:pPr lvl="1"/>
            <a:r>
              <a:rPr lang="en-US" altLang="en-US" sz="3200" dirty="0" smtClean="0"/>
              <a:t>ascended </a:t>
            </a:r>
            <a:r>
              <a:rPr lang="en-US" altLang="en-US" sz="3200" dirty="0"/>
              <a:t>as mediator</a:t>
            </a:r>
          </a:p>
          <a:p>
            <a:pPr lvl="1"/>
            <a:r>
              <a:rPr lang="en-US" altLang="en-US" sz="3200" dirty="0" smtClean="0"/>
              <a:t>ascended </a:t>
            </a:r>
            <a:r>
              <a:rPr lang="en-US" altLang="en-US" sz="3200" dirty="0"/>
              <a:t>as high priest (Heb. 4:14-16; 7:24-26; 8:1, 2)</a:t>
            </a:r>
          </a:p>
          <a:p>
            <a:pPr lvl="1"/>
            <a:r>
              <a:rPr lang="en-US" altLang="en-US" sz="3200" dirty="0"/>
              <a:t>when we contact His redeeming blood in baptism, there is no </a:t>
            </a:r>
            <a:r>
              <a:rPr lang="en-US" altLang="en-US" sz="3200" dirty="0" smtClean="0"/>
              <a:t>past sin </a:t>
            </a:r>
            <a:r>
              <a:rPr lang="en-US" altLang="en-US" sz="3200" dirty="0"/>
              <a:t>that the devil can prosecute us </a:t>
            </a:r>
            <a:r>
              <a:rPr lang="en-US" altLang="en-US" sz="3200" dirty="0" smtClean="0"/>
              <a:t>with </a:t>
            </a:r>
            <a:r>
              <a:rPr lang="en-US" altLang="en-US" sz="3200" dirty="0"/>
              <a:t>(Rev. 1:5; 12:11)</a:t>
            </a:r>
          </a:p>
        </p:txBody>
      </p:sp>
    </p:spTree>
    <p:extLst>
      <p:ext uri="{BB962C8B-B14F-4D97-AF65-F5344CB8AC3E}">
        <p14:creationId xmlns:p14="http://schemas.microsoft.com/office/powerpoint/2010/main" val="363692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B90AD1B-959B-46C5-A5A4-2709B89B7F75}" type="slidenum">
              <a:rPr lang="en-US" altLang="en-US">
                <a:solidFill>
                  <a:srgbClr val="FFFFFF"/>
                </a:solidFill>
              </a:rPr>
              <a:pPr/>
              <a:t>29</a:t>
            </a:fld>
            <a:endParaRPr lang="en-US" altLang="en-US">
              <a:solidFill>
                <a:srgbClr val="FFFFFF"/>
              </a:solidFill>
            </a:endParaRPr>
          </a:p>
        </p:txBody>
      </p:sp>
      <p:sp>
        <p:nvSpPr>
          <p:cNvPr id="25602" name="Rectangle 2"/>
          <p:cNvSpPr>
            <a:spLocks noGrp="1" noChangeArrowheads="1"/>
          </p:cNvSpPr>
          <p:nvPr>
            <p:ph type="title"/>
          </p:nvPr>
        </p:nvSpPr>
        <p:spPr>
          <a:xfrm>
            <a:off x="457200" y="277813"/>
            <a:ext cx="8382000" cy="1139825"/>
          </a:xfrm>
        </p:spPr>
        <p:txBody>
          <a:bodyPr/>
          <a:lstStyle/>
          <a:p>
            <a:r>
              <a:rPr lang="en-US" altLang="en-US" sz="4000" dirty="0" smtClean="0"/>
              <a:t>The Names Of Satan—Revelation 12:9</a:t>
            </a:r>
            <a:r>
              <a:rPr lang="en-US" altLang="en-US" sz="4000" dirty="0"/>
              <a:t/>
            </a:r>
            <a:br>
              <a:rPr lang="en-US" altLang="en-US" sz="4000" dirty="0"/>
            </a:br>
            <a:r>
              <a:rPr lang="en-US" altLang="en-US" sz="2800" dirty="0"/>
              <a:t>(Questions </a:t>
            </a:r>
            <a:r>
              <a:rPr lang="en-US" altLang="en-US" sz="2800" dirty="0" smtClean="0"/>
              <a:t>7)</a:t>
            </a:r>
            <a:endParaRPr lang="en-US" altLang="en-US" sz="4000" dirty="0"/>
          </a:p>
        </p:txBody>
      </p:sp>
      <p:sp>
        <p:nvSpPr>
          <p:cNvPr id="25603" name="Rectangle 3"/>
          <p:cNvSpPr>
            <a:spLocks noGrp="1" noChangeArrowheads="1"/>
          </p:cNvSpPr>
          <p:nvPr>
            <p:ph type="body" idx="1"/>
          </p:nvPr>
        </p:nvSpPr>
        <p:spPr>
          <a:xfrm>
            <a:off x="457200" y="1600200"/>
            <a:ext cx="8229600" cy="5257800"/>
          </a:xfrm>
        </p:spPr>
        <p:txBody>
          <a:bodyPr/>
          <a:lstStyle/>
          <a:p>
            <a:pPr>
              <a:lnSpc>
                <a:spcPct val="90000"/>
              </a:lnSpc>
            </a:pPr>
            <a:r>
              <a:rPr lang="en-US" altLang="en-US" dirty="0"/>
              <a:t>“Devil</a:t>
            </a:r>
            <a:r>
              <a:rPr lang="en-US" altLang="en-US" dirty="0" smtClean="0"/>
              <a:t>”</a:t>
            </a:r>
            <a:r>
              <a:rPr lang="en-US" altLang="en-US" i="1" dirty="0">
                <a:solidFill>
                  <a:schemeClr val="hlink"/>
                </a:solidFill>
                <a:effectLst>
                  <a:outerShdw blurRad="38100" dist="38100" dir="2700000" algn="tl">
                    <a:srgbClr val="FFFFFF"/>
                  </a:outerShdw>
                </a:effectLst>
                <a:latin typeface="OLBGRK" pitchFamily="2" charset="0"/>
              </a:rPr>
              <a:t> </a:t>
            </a:r>
            <a:r>
              <a:rPr lang="en-US" altLang="en-US" i="1" dirty="0" smtClean="0">
                <a:cs typeface="Times New Roman" pitchFamily="18" charset="0"/>
              </a:rPr>
              <a:t>(</a:t>
            </a:r>
            <a:r>
              <a:rPr lang="en-US" altLang="en-US" i="1" dirty="0" err="1"/>
              <a:t>diabolos</a:t>
            </a:r>
            <a:r>
              <a:rPr lang="en-US" altLang="en-US" i="1" dirty="0">
                <a:cs typeface="Times New Roman" pitchFamily="18" charset="0"/>
              </a:rPr>
              <a:t>)</a:t>
            </a:r>
            <a:r>
              <a:rPr lang="en-US" altLang="en-US" i="1" dirty="0"/>
              <a:t> </a:t>
            </a:r>
          </a:p>
          <a:p>
            <a:pPr lvl="1">
              <a:lnSpc>
                <a:spcPct val="90000"/>
              </a:lnSpc>
            </a:pPr>
            <a:r>
              <a:rPr lang="en-US" altLang="en-US" dirty="0"/>
              <a:t>slanderer or accuser</a:t>
            </a:r>
          </a:p>
          <a:p>
            <a:pPr lvl="1">
              <a:lnSpc>
                <a:spcPct val="90000"/>
              </a:lnSpc>
            </a:pPr>
            <a:r>
              <a:rPr lang="en-US" altLang="en-US" dirty="0"/>
              <a:t>“prone to slander, slanderous, accusing falsely” (Strong’s 1228)</a:t>
            </a:r>
          </a:p>
          <a:p>
            <a:pPr lvl="1">
              <a:lnSpc>
                <a:spcPct val="90000"/>
              </a:lnSpc>
            </a:pPr>
            <a:r>
              <a:rPr lang="en-US" altLang="en-US" dirty="0"/>
              <a:t>compare 12:10 to Job 1:9-11; 2:4, 5</a:t>
            </a:r>
          </a:p>
          <a:p>
            <a:pPr>
              <a:lnSpc>
                <a:spcPct val="90000"/>
              </a:lnSpc>
            </a:pPr>
            <a:r>
              <a:rPr lang="en-US" altLang="en-US" dirty="0"/>
              <a:t>“Satan</a:t>
            </a:r>
            <a:r>
              <a:rPr lang="en-US" altLang="en-US" dirty="0" smtClean="0"/>
              <a:t>” </a:t>
            </a:r>
            <a:r>
              <a:rPr lang="en-US" altLang="en-US" i="1" dirty="0" smtClean="0">
                <a:cs typeface="Times New Roman" pitchFamily="18" charset="0"/>
              </a:rPr>
              <a:t>(</a:t>
            </a:r>
            <a:r>
              <a:rPr lang="en-US" altLang="en-US" i="1" dirty="0" err="1" smtClean="0"/>
              <a:t>Satanas</a:t>
            </a:r>
            <a:r>
              <a:rPr lang="en-US" altLang="en-US" i="1" dirty="0">
                <a:cs typeface="Times New Roman" pitchFamily="18" charset="0"/>
              </a:rPr>
              <a:t>)</a:t>
            </a:r>
          </a:p>
          <a:p>
            <a:pPr lvl="1">
              <a:lnSpc>
                <a:spcPct val="90000"/>
              </a:lnSpc>
            </a:pPr>
            <a:r>
              <a:rPr lang="en-US" altLang="en-US" dirty="0"/>
              <a:t>“adversary (one who </a:t>
            </a:r>
            <a:r>
              <a:rPr lang="en-US" altLang="en-US" dirty="0" smtClean="0"/>
              <a:t/>
            </a:r>
            <a:br>
              <a:rPr lang="en-US" altLang="en-US" dirty="0" smtClean="0"/>
            </a:br>
            <a:r>
              <a:rPr lang="en-US" altLang="en-US" dirty="0" smtClean="0"/>
              <a:t>opposes </a:t>
            </a:r>
            <a:r>
              <a:rPr lang="en-US" altLang="en-US" dirty="0"/>
              <a:t>another in </a:t>
            </a:r>
            <a:r>
              <a:rPr lang="en-US" altLang="en-US" dirty="0" smtClean="0"/>
              <a:t/>
            </a:r>
            <a:br>
              <a:rPr lang="en-US" altLang="en-US" dirty="0" smtClean="0"/>
            </a:br>
            <a:r>
              <a:rPr lang="en-US" altLang="en-US" dirty="0" smtClean="0"/>
              <a:t>purpose </a:t>
            </a:r>
            <a:r>
              <a:rPr lang="en-US" altLang="en-US" dirty="0"/>
              <a:t>or act)” </a:t>
            </a:r>
            <a:r>
              <a:rPr lang="en-US" altLang="en-US" dirty="0" smtClean="0"/>
              <a:t/>
            </a:r>
            <a:br>
              <a:rPr lang="en-US" altLang="en-US" dirty="0" smtClean="0"/>
            </a:br>
            <a:r>
              <a:rPr lang="en-US" altLang="en-US" dirty="0" smtClean="0"/>
              <a:t>(</a:t>
            </a:r>
            <a:r>
              <a:rPr lang="en-US" altLang="en-US" dirty="0"/>
              <a:t>Strong’s 4567</a:t>
            </a:r>
            <a:r>
              <a:rPr lang="en-US" altLang="en-US" dirty="0" smtClean="0"/>
              <a:t>)</a:t>
            </a:r>
            <a:endParaRPr lang="en-US" altLang="en-US" dirty="0"/>
          </a:p>
        </p:txBody>
      </p:sp>
      <p:graphicFrame>
        <p:nvGraphicFramePr>
          <p:cNvPr id="25604" name="Object 4">
            <a:hlinkClick r:id="" action="ppaction://ole?verb=0"/>
          </p:cNvPr>
          <p:cNvGraphicFramePr>
            <a:graphicFrameLocks noChangeAspect="1"/>
          </p:cNvGraphicFramePr>
          <p:nvPr>
            <p:extLst>
              <p:ext uri="{D42A27DB-BD31-4B8C-83A1-F6EECF244321}">
                <p14:modId xmlns:p14="http://schemas.microsoft.com/office/powerpoint/2010/main" val="2791175222"/>
              </p:ext>
            </p:extLst>
          </p:nvPr>
        </p:nvGraphicFramePr>
        <p:xfrm>
          <a:off x="4648200" y="3918121"/>
          <a:ext cx="4504841" cy="2939879"/>
        </p:xfrm>
        <a:graphic>
          <a:graphicData uri="http://schemas.openxmlformats.org/presentationml/2006/ole">
            <mc:AlternateContent xmlns:mc="http://schemas.openxmlformats.org/markup-compatibility/2006">
              <mc:Choice xmlns:v="urn:schemas-microsoft-com:vml" Requires="v">
                <p:oleObj spid="_x0000_s7176" name="Presentation" r:id="rId4" imgW="1321441" imgH="989037" progId="PowerPoint.Show.8">
                  <p:embed/>
                </p:oleObj>
              </mc:Choice>
              <mc:Fallback>
                <p:oleObj name="Presentation" r:id="rId4" imgW="1321441" imgH="989037" progId="PowerPoint.Show.8">
                  <p:embed/>
                  <p:pic>
                    <p:nvPicPr>
                      <p:cNvPr id="0" name=""/>
                      <p:cNvPicPr>
                        <a:picLocks noChangeAspect="1" noChangeArrowheads="1"/>
                      </p:cNvPicPr>
                      <p:nvPr/>
                    </p:nvPicPr>
                    <p:blipFill>
                      <a:blip r:embed="rId5"/>
                      <a:srcRect/>
                      <a:stretch>
                        <a:fillRect/>
                      </a:stretch>
                    </p:blipFill>
                    <p:spPr bwMode="auto">
                      <a:xfrm>
                        <a:off x="4648200" y="3918121"/>
                        <a:ext cx="4504841" cy="29398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78554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Horizontal)">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5603">
                                            <p:txEl>
                                              <p:pRg st="1" end="1"/>
                                            </p:txEl>
                                          </p:spTgt>
                                        </p:tgtEl>
                                        <p:attrNameLst>
                                          <p:attrName>style.visibility</p:attrName>
                                        </p:attrNameLst>
                                      </p:cBhvr>
                                      <p:to>
                                        <p:strVal val="visible"/>
                                      </p:to>
                                    </p:set>
                                    <p:animEffect transition="in" filter="fade">
                                      <p:cBhvr>
                                        <p:cTn id="20" dur="1000"/>
                                        <p:tgtEl>
                                          <p:spTgt spid="25603">
                                            <p:txEl>
                                              <p:pRg st="1" end="1"/>
                                            </p:txEl>
                                          </p:spTgt>
                                        </p:tgtEl>
                                      </p:cBhvr>
                                    </p:animEffect>
                                    <p:anim calcmode="lin" valueType="num">
                                      <p:cBhvr>
                                        <p:cTn id="21"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1000"/>
                                        <p:tgtEl>
                                          <p:spTgt spid="25603">
                                            <p:txEl>
                                              <p:pRg st="2" end="2"/>
                                            </p:txEl>
                                          </p:spTgt>
                                        </p:tgtEl>
                                      </p:cBhvr>
                                    </p:animEffect>
                                    <p:anim calcmode="lin" valueType="num">
                                      <p:cBhvr>
                                        <p:cTn id="29"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25603">
                                            <p:txEl>
                                              <p:pRg st="3" end="3"/>
                                            </p:txEl>
                                          </p:spTgt>
                                        </p:tgtEl>
                                        <p:attrNameLst>
                                          <p:attrName>style.visibility</p:attrName>
                                        </p:attrNameLst>
                                      </p:cBhvr>
                                      <p:to>
                                        <p:strVal val="visible"/>
                                      </p:to>
                                    </p:set>
                                    <p:animEffect transition="in" filter="fade">
                                      <p:cBhvr>
                                        <p:cTn id="36" dur="1000"/>
                                        <p:tgtEl>
                                          <p:spTgt spid="25603">
                                            <p:txEl>
                                              <p:pRg st="3" end="3"/>
                                            </p:txEl>
                                          </p:spTgt>
                                        </p:tgtEl>
                                      </p:cBhvr>
                                    </p:animEffect>
                                    <p:anim calcmode="lin" valueType="num">
                                      <p:cBhvr>
                                        <p:cTn id="37"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560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560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5603">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560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5603">
                                            <p:txEl>
                                              <p:pRg st="5" end="5"/>
                                            </p:txEl>
                                          </p:spTgt>
                                        </p:tgtEl>
                                        <p:attrNameLst>
                                          <p:attrName>style.visibility</p:attrName>
                                        </p:attrNameLst>
                                      </p:cBhvr>
                                      <p:to>
                                        <p:strVal val="visible"/>
                                      </p:to>
                                    </p:set>
                                    <p:animEffect transition="in" filter="fade">
                                      <p:cBhvr>
                                        <p:cTn id="52" dur="1000"/>
                                        <p:tgtEl>
                                          <p:spTgt spid="25603">
                                            <p:txEl>
                                              <p:pRg st="5" end="5"/>
                                            </p:txEl>
                                          </p:spTgt>
                                        </p:tgtEl>
                                      </p:cBhvr>
                                    </p:animEffect>
                                    <p:anim calcmode="lin" valueType="num">
                                      <p:cBhvr>
                                        <p:cTn id="53"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25603">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560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Christian Enemy No. 1</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sp>
        <p:nvSpPr>
          <p:cNvPr id="3" name="Content Placeholder 2"/>
          <p:cNvSpPr>
            <a:spLocks noGrp="1"/>
          </p:cNvSpPr>
          <p:nvPr>
            <p:ph sz="half" idx="1"/>
          </p:nvPr>
        </p:nvSpPr>
        <p:spPr/>
        <p:txBody>
          <a:bodyPr>
            <a:normAutofit fontScale="92500"/>
          </a:bodyPr>
          <a:lstStyle/>
          <a:p>
            <a:r>
              <a:rPr lang="en-US" sz="3600" dirty="0" smtClean="0"/>
              <a:t>2 Corinthians 11:3</a:t>
            </a:r>
          </a:p>
          <a:p>
            <a:r>
              <a:rPr lang="en-US" sz="3600" dirty="0" smtClean="0"/>
              <a:t>2 Corinthians 2:8-11</a:t>
            </a:r>
          </a:p>
          <a:p>
            <a:r>
              <a:rPr lang="en-US" sz="3600" dirty="0" smtClean="0"/>
              <a:t>Ephesians 2:2, 3</a:t>
            </a:r>
          </a:p>
          <a:p>
            <a:r>
              <a:rPr lang="en-US" sz="3600" dirty="0" smtClean="0"/>
              <a:t>Ephesians 6:11-18</a:t>
            </a:r>
          </a:p>
          <a:p>
            <a:r>
              <a:rPr lang="en-US" sz="3600" dirty="0" smtClean="0"/>
              <a:t>2 Thessalonians 2:9</a:t>
            </a:r>
          </a:p>
          <a:p>
            <a:r>
              <a:rPr lang="en-US" sz="3600" dirty="0" smtClean="0"/>
              <a:t>1 Peter 5:8</a:t>
            </a:r>
          </a:p>
          <a:p>
            <a:r>
              <a:rPr lang="en-US" sz="3600" dirty="0" smtClean="0"/>
              <a:t>Revelation 12:9</a:t>
            </a:r>
            <a:endParaRPr lang="en-US" sz="3600" dirty="0"/>
          </a:p>
        </p:txBody>
      </p:sp>
      <p:sp>
        <p:nvSpPr>
          <p:cNvPr id="8" name="Content Placeholder 7"/>
          <p:cNvSpPr>
            <a:spLocks noGrp="1"/>
          </p:cNvSpPr>
          <p:nvPr>
            <p:ph sz="half" idx="2"/>
          </p:nvPr>
        </p:nvSpPr>
        <p:spPr>
          <a:xfrm>
            <a:off x="4876800" y="1600200"/>
            <a:ext cx="4114800" cy="4530725"/>
          </a:xfrm>
        </p:spPr>
        <p:txBody>
          <a:bodyPr/>
          <a:lstStyle/>
          <a:p>
            <a:pPr marL="0" indent="0">
              <a:buNone/>
            </a:pPr>
            <a:r>
              <a:rPr lang="en-US" sz="3300" dirty="0" smtClean="0">
                <a:solidFill>
                  <a:srgbClr val="FFFF00"/>
                </a:solidFill>
                <a:effectLst/>
              </a:rPr>
              <a:t>Deception, crafty</a:t>
            </a:r>
          </a:p>
          <a:p>
            <a:pPr marL="0" indent="0">
              <a:buNone/>
            </a:pPr>
            <a:r>
              <a:rPr lang="en-US" sz="3300" dirty="0" smtClean="0">
                <a:solidFill>
                  <a:srgbClr val="FFFF00"/>
                </a:solidFill>
                <a:effectLst/>
              </a:rPr>
              <a:t>Advantage, devices </a:t>
            </a:r>
          </a:p>
          <a:p>
            <a:pPr marL="0" indent="0">
              <a:buNone/>
            </a:pPr>
            <a:r>
              <a:rPr lang="en-US" sz="3300" dirty="0" smtClean="0">
                <a:solidFill>
                  <a:srgbClr val="FFFF00"/>
                </a:solidFill>
                <a:effectLst/>
              </a:rPr>
              <a:t>Course, disobedience</a:t>
            </a:r>
          </a:p>
          <a:p>
            <a:pPr marL="0" indent="0">
              <a:buNone/>
            </a:pPr>
            <a:r>
              <a:rPr lang="en-US" sz="3300" dirty="0" smtClean="0">
                <a:solidFill>
                  <a:srgbClr val="FFFF00"/>
                </a:solidFill>
                <a:effectLst/>
              </a:rPr>
              <a:t>Wiles, fiery darts, etc.</a:t>
            </a:r>
          </a:p>
          <a:p>
            <a:pPr marL="0" indent="0">
              <a:buNone/>
            </a:pPr>
            <a:r>
              <a:rPr lang="en-US" sz="3300" dirty="0" smtClean="0">
                <a:solidFill>
                  <a:srgbClr val="FFFF00"/>
                </a:solidFill>
                <a:effectLst/>
              </a:rPr>
              <a:t>Power, lying wonders</a:t>
            </a:r>
          </a:p>
          <a:p>
            <a:pPr marL="0" indent="0">
              <a:buNone/>
            </a:pPr>
            <a:r>
              <a:rPr lang="en-US" sz="3300" dirty="0" smtClean="0">
                <a:solidFill>
                  <a:srgbClr val="FFFF00"/>
                </a:solidFill>
                <a:effectLst/>
              </a:rPr>
              <a:t>Seeking, devouring</a:t>
            </a:r>
          </a:p>
          <a:p>
            <a:pPr marL="0" indent="0">
              <a:buNone/>
            </a:pPr>
            <a:r>
              <a:rPr lang="en-US" sz="3300" dirty="0" smtClean="0">
                <a:solidFill>
                  <a:srgbClr val="FFFF00"/>
                </a:solidFill>
                <a:effectLst/>
              </a:rPr>
              <a:t>Deceives world</a:t>
            </a:r>
          </a:p>
        </p:txBody>
      </p:sp>
      <p:sp>
        <p:nvSpPr>
          <p:cNvPr id="4" name="Slide Number Placeholder 3"/>
          <p:cNvSpPr>
            <a:spLocks noGrp="1"/>
          </p:cNvSpPr>
          <p:nvPr>
            <p:ph type="sldNum" sz="quarter" idx="12"/>
          </p:nvPr>
        </p:nvSpPr>
        <p:spPr/>
        <p:txBody>
          <a:bodyPr/>
          <a:lstStyle/>
          <a:p>
            <a:fld id="{8D754349-7903-418B-8F43-31DF51381D63}" type="slidenum">
              <a:rPr lang="en-US" altLang="en-US">
                <a:solidFill>
                  <a:srgbClr val="FFFFFF"/>
                </a:solidFill>
              </a:rPr>
              <a:pPr/>
              <a:t>3</a:t>
            </a:fld>
            <a:endParaRPr lang="en-US" altLang="en-US">
              <a:solidFill>
                <a:srgbClr val="FFFFFF"/>
              </a:solidFill>
            </a:endParaRPr>
          </a:p>
        </p:txBody>
      </p:sp>
      <p:sp>
        <p:nvSpPr>
          <p:cNvPr id="9" name="Content Placeholder 7"/>
          <p:cNvSpPr txBox="1">
            <a:spLocks/>
          </p:cNvSpPr>
          <p:nvPr/>
        </p:nvSpPr>
        <p:spPr bwMode="auto">
          <a:xfrm>
            <a:off x="4495800" y="1600200"/>
            <a:ext cx="533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5000"/>
              <a:buFont typeface="Wingdings" pitchFamily="2" charset="2"/>
              <a:buChar char="l"/>
              <a:defRPr sz="2800">
                <a:solidFill>
                  <a:schemeClr val="tx1"/>
                </a:solidFill>
                <a:effectLst>
                  <a:outerShdw blurRad="38100" dist="38100" dir="2700000" algn="tl">
                    <a:srgbClr val="010199"/>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400">
                <a:solidFill>
                  <a:schemeClr val="tx1"/>
                </a:solidFill>
                <a:effectLst>
                  <a:outerShdw blurRad="38100" dist="38100" dir="2700000" algn="tl">
                    <a:srgbClr val="010199"/>
                  </a:outerShdw>
                </a:effectLst>
                <a:latin typeface="Candara" panose="020E0502030303020204" pitchFamily="34" charset="0"/>
              </a:defRPr>
            </a:lvl2pPr>
            <a:lvl3pPr marL="1143000" indent="-228600" algn="l" rtl="0" fontAlgn="base">
              <a:spcBef>
                <a:spcPct val="20000"/>
              </a:spcBef>
              <a:spcAft>
                <a:spcPct val="0"/>
              </a:spcAft>
              <a:buClr>
                <a:schemeClr val="accent2"/>
              </a:buClr>
              <a:buSzPct val="75000"/>
              <a:buFont typeface="Wingdings" pitchFamily="2" charset="2"/>
              <a:buChar char="l"/>
              <a:defRPr sz="2000">
                <a:solidFill>
                  <a:schemeClr val="tx1"/>
                </a:solidFill>
                <a:effectLst>
                  <a:outerShdw blurRad="38100" dist="38100" dir="2700000" algn="tl">
                    <a:srgbClr val="010199"/>
                  </a:outerShdw>
                </a:effectLst>
                <a:latin typeface="Candara" panose="020E0502030303020204" pitchFamily="34" charset="0"/>
              </a:defRPr>
            </a:lvl3pPr>
            <a:lvl4pPr marL="1600200" indent="-228600" algn="l" rtl="0" fontAlgn="base">
              <a:spcBef>
                <a:spcPct val="20000"/>
              </a:spcBef>
              <a:spcAft>
                <a:spcPct val="0"/>
              </a:spcAft>
              <a:buClr>
                <a:schemeClr val="folHlink"/>
              </a:buClr>
              <a:buSzPct val="75000"/>
              <a:buFont typeface="Wingdings" pitchFamily="2" charset="2"/>
              <a:buChar char="l"/>
              <a:defRPr sz="1800">
                <a:solidFill>
                  <a:schemeClr val="tx1"/>
                </a:solidFill>
                <a:effectLst>
                  <a:outerShdw blurRad="38100" dist="38100" dir="2700000" algn="tl">
                    <a:srgbClr val="010199"/>
                  </a:outerShdw>
                </a:effectLst>
                <a:latin typeface="Candara" panose="020E0502030303020204" pitchFamily="34" charset="0"/>
              </a:defRPr>
            </a:lvl4pPr>
            <a:lvl5pPr marL="2057400" indent="-228600" algn="l" rtl="0" fontAlgn="base">
              <a:spcBef>
                <a:spcPct val="20000"/>
              </a:spcBef>
              <a:spcAft>
                <a:spcPct val="0"/>
              </a:spcAft>
              <a:buClr>
                <a:schemeClr val="tx1"/>
              </a:buClr>
              <a:buSzPct val="75000"/>
              <a:buFont typeface="Wingdings" pitchFamily="2" charset="2"/>
              <a:buChar char="l"/>
              <a:defRPr sz="1800">
                <a:solidFill>
                  <a:schemeClr val="tx1"/>
                </a:solidFill>
                <a:effectLst>
                  <a:outerShdw blurRad="38100" dist="38100" dir="2700000" algn="tl">
                    <a:srgbClr val="010199"/>
                  </a:outerShdw>
                </a:effectLst>
                <a:latin typeface="Candara" panose="020E0502030303020204" pitchFamily="34" charset="0"/>
              </a:defRPr>
            </a:lvl5pPr>
            <a:lvl6pPr marL="2514600" indent="-228600" algn="l" rtl="0" fontAlgn="base">
              <a:spcBef>
                <a:spcPct val="20000"/>
              </a:spcBef>
              <a:spcAft>
                <a:spcPct val="0"/>
              </a:spcAft>
              <a:buClr>
                <a:schemeClr val="tx1"/>
              </a:buClr>
              <a:buSzPct val="75000"/>
              <a:buFont typeface="Wingdings" pitchFamily="2" charset="2"/>
              <a:buChar char="l"/>
              <a:defRPr sz="18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18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18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1800">
                <a:solidFill>
                  <a:schemeClr val="tx1"/>
                </a:solidFill>
                <a:effectLst>
                  <a:outerShdw blurRad="38100" dist="38100" dir="2700000" algn="tl">
                    <a:srgbClr val="010199"/>
                  </a:outerShdw>
                </a:effectLst>
                <a:latin typeface="+mn-lt"/>
              </a:defRPr>
            </a:lvl9pPr>
          </a:lstStyle>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a:p>
            <a:pPr marL="0" indent="0">
              <a:buClr>
                <a:srgbClr val="FFFFCC"/>
              </a:buClr>
              <a:buFont typeface="Wingdings" pitchFamily="2" charset="2"/>
              <a:buNone/>
            </a:pPr>
            <a:r>
              <a:rPr lang="en-US" sz="3300" kern="0" dirty="0">
                <a:solidFill>
                  <a:srgbClr val="FFFFFF"/>
                </a:solidFill>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7" y="762000"/>
            <a:ext cx="4667249" cy="5867400"/>
          </a:xfrm>
          <a:prstGeom prst="rect">
            <a:avLst/>
          </a:prstGeom>
        </p:spPr>
      </p:pic>
      <p:sp>
        <p:nvSpPr>
          <p:cNvPr id="11" name="TextBox 10"/>
          <p:cNvSpPr txBox="1"/>
          <p:nvPr/>
        </p:nvSpPr>
        <p:spPr>
          <a:xfrm>
            <a:off x="457200" y="6248400"/>
            <a:ext cx="8229600" cy="523220"/>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srgbClr val="FFFFFF"/>
                </a:solidFill>
              </a:rPr>
              <a:t>Be Educated, Forewarned, and Fully Armed!</a:t>
            </a:r>
          </a:p>
        </p:txBody>
      </p:sp>
    </p:spTree>
    <p:extLst>
      <p:ext uri="{BB962C8B-B14F-4D97-AF65-F5344CB8AC3E}">
        <p14:creationId xmlns:p14="http://schemas.microsoft.com/office/powerpoint/2010/main" val="34807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1" presetClass="entr" presetSubtype="1"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childTnLst>
                          </p:cTn>
                        </p:par>
                        <p:par>
                          <p:cTn id="50" fill="hold">
                            <p:stCondLst>
                              <p:cond delay="9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Effect transition="in" filter="fade">
                                      <p:cBhvr>
                                        <p:cTn id="53" dur="1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5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5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Effect transition="in" filter="fade">
                                      <p:cBhvr>
                                        <p:cTn id="68" dur="500"/>
                                        <p:tgtEl>
                                          <p:spTgt spid="8">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Effect transition="in" filter="fade">
                                      <p:cBhvr>
                                        <p:cTn id="73" dur="500"/>
                                        <p:tgtEl>
                                          <p:spTgt spid="8">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xEl>
                                              <p:pRg st="4" end="4"/>
                                            </p:txEl>
                                          </p:spTgt>
                                        </p:tgtEl>
                                        <p:attrNameLst>
                                          <p:attrName>style.visibility</p:attrName>
                                        </p:attrNameLst>
                                      </p:cBhvr>
                                      <p:to>
                                        <p:strVal val="visible"/>
                                      </p:to>
                                    </p:set>
                                    <p:animEffect transition="in" filter="fade">
                                      <p:cBhvr>
                                        <p:cTn id="78" dur="500"/>
                                        <p:tgtEl>
                                          <p:spTgt spid="8">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
                                            <p:txEl>
                                              <p:pRg st="5" end="5"/>
                                            </p:txEl>
                                          </p:spTgt>
                                        </p:tgtEl>
                                        <p:attrNameLst>
                                          <p:attrName>style.visibility</p:attrName>
                                        </p:attrNameLst>
                                      </p:cBhvr>
                                      <p:to>
                                        <p:strVal val="visible"/>
                                      </p:to>
                                    </p:set>
                                    <p:animEffect transition="in" filter="fade">
                                      <p:cBhvr>
                                        <p:cTn id="83" dur="500"/>
                                        <p:tgtEl>
                                          <p:spTgt spid="8">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animEffect transition="in" filter="fade">
                                      <p:cBhvr>
                                        <p:cTn id="88" dur="500"/>
                                        <p:tgtEl>
                                          <p:spTgt spid="8">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B90AD1B-959B-46C5-A5A4-2709B89B7F75}" type="slidenum">
              <a:rPr lang="en-US" altLang="en-US">
                <a:solidFill>
                  <a:srgbClr val="FFFFFF"/>
                </a:solidFill>
              </a:rPr>
              <a:pPr/>
              <a:t>30</a:t>
            </a:fld>
            <a:endParaRPr lang="en-US" altLang="en-US">
              <a:solidFill>
                <a:srgbClr val="FFFFFF"/>
              </a:solidFill>
            </a:endParaRPr>
          </a:p>
        </p:txBody>
      </p:sp>
      <p:sp>
        <p:nvSpPr>
          <p:cNvPr id="25602" name="Rectangle 2"/>
          <p:cNvSpPr>
            <a:spLocks noGrp="1" noChangeArrowheads="1"/>
          </p:cNvSpPr>
          <p:nvPr>
            <p:ph type="title"/>
          </p:nvPr>
        </p:nvSpPr>
        <p:spPr>
          <a:xfrm>
            <a:off x="457200" y="277813"/>
            <a:ext cx="8153400" cy="1139825"/>
          </a:xfrm>
        </p:spPr>
        <p:txBody>
          <a:bodyPr/>
          <a:lstStyle/>
          <a:p>
            <a:r>
              <a:rPr lang="en-US" altLang="en-US" sz="4000" dirty="0"/>
              <a:t>Three </a:t>
            </a:r>
            <a:r>
              <a:rPr lang="en-US" altLang="en-US" sz="4000" dirty="0" smtClean="0"/>
              <a:t>Works Of </a:t>
            </a:r>
            <a:r>
              <a:rPr lang="en-US" altLang="en-US" sz="4000" dirty="0"/>
              <a:t>Satan</a:t>
            </a:r>
            <a:br>
              <a:rPr lang="en-US" altLang="en-US" sz="4000" dirty="0"/>
            </a:br>
            <a:r>
              <a:rPr lang="en-US" altLang="en-US" sz="2800" dirty="0"/>
              <a:t>(</a:t>
            </a:r>
            <a:r>
              <a:rPr lang="en-US" altLang="en-US" sz="2800" dirty="0" smtClean="0"/>
              <a:t>Questions </a:t>
            </a:r>
            <a:r>
              <a:rPr lang="en-US" altLang="en-US" sz="2800" dirty="0"/>
              <a:t>8)</a:t>
            </a:r>
            <a:endParaRPr lang="en-US" altLang="en-US" sz="4000" dirty="0"/>
          </a:p>
        </p:txBody>
      </p:sp>
      <p:sp>
        <p:nvSpPr>
          <p:cNvPr id="25603" name="Rectangle 3"/>
          <p:cNvSpPr>
            <a:spLocks noGrp="1" noChangeArrowheads="1"/>
          </p:cNvSpPr>
          <p:nvPr>
            <p:ph type="body" idx="1"/>
          </p:nvPr>
        </p:nvSpPr>
        <p:spPr>
          <a:xfrm>
            <a:off x="381000" y="1828800"/>
            <a:ext cx="8382000" cy="1600200"/>
          </a:xfrm>
        </p:spPr>
        <p:txBody>
          <a:bodyPr/>
          <a:lstStyle/>
          <a:p>
            <a:pPr>
              <a:lnSpc>
                <a:spcPct val="90000"/>
              </a:lnSpc>
            </a:pPr>
            <a:r>
              <a:rPr lang="en-US" altLang="en-US" dirty="0" smtClean="0"/>
              <a:t>“</a:t>
            </a:r>
            <a:r>
              <a:rPr lang="en-US" altLang="en-US" dirty="0"/>
              <a:t>deceives the whole world” (cf. 1 Jn. 5:19)</a:t>
            </a: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023224089"/>
              </p:ext>
            </p:extLst>
          </p:nvPr>
        </p:nvGraphicFramePr>
        <p:xfrm>
          <a:off x="2438400" y="3124200"/>
          <a:ext cx="4968913" cy="3733800"/>
        </p:xfrm>
        <a:graphic>
          <a:graphicData uri="http://schemas.openxmlformats.org/presentationml/2006/ole">
            <mc:AlternateContent xmlns:mc="http://schemas.openxmlformats.org/markup-compatibility/2006">
              <mc:Choice xmlns:v="urn:schemas-microsoft-com:vml" Requires="v">
                <p:oleObj spid="_x0000_s8200" name="Presentation" r:id="rId5" imgW="1665599" imgH="1249613" progId="PowerPoint.Show.8">
                  <p:embed/>
                </p:oleObj>
              </mc:Choice>
              <mc:Fallback>
                <p:oleObj name="Presentation" r:id="rId5" imgW="1665599" imgH="1249613" progId="PowerPoint.Show.8">
                  <p:embed/>
                  <p:pic>
                    <p:nvPicPr>
                      <p:cNvPr id="0" name=""/>
                      <p:cNvPicPr>
                        <a:picLocks noChangeAspect="1" noChangeArrowheads="1"/>
                      </p:cNvPicPr>
                      <p:nvPr/>
                    </p:nvPicPr>
                    <p:blipFill>
                      <a:blip r:embed="rId6"/>
                      <a:srcRect/>
                      <a:stretch>
                        <a:fillRect/>
                      </a:stretch>
                    </p:blipFill>
                    <p:spPr bwMode="auto">
                      <a:xfrm>
                        <a:off x="2438400" y="3124200"/>
                        <a:ext cx="4968913" cy="3733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160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457200" y="1752600"/>
            <a:ext cx="8343932" cy="2743200"/>
            <a:chOff x="381000" y="1752600"/>
            <a:chExt cx="8343932" cy="2743200"/>
          </a:xfrm>
        </p:grpSpPr>
        <p:sp>
          <p:nvSpPr>
            <p:cNvPr id="3" name="TextBox 2"/>
            <p:cNvSpPr txBox="1"/>
            <p:nvPr/>
          </p:nvSpPr>
          <p:spPr>
            <a:xfrm>
              <a:off x="7467600" y="2963023"/>
              <a:ext cx="1257332" cy="523220"/>
            </a:xfrm>
            <a:prstGeom prst="rect">
              <a:avLst/>
            </a:prstGeom>
            <a:noFill/>
          </p:spPr>
          <p:txBody>
            <a:bodyPr wrap="none" rtlCol="0">
              <a:spAutoFit/>
            </a:bodyPr>
            <a:lstStyle/>
            <a:p>
              <a:pPr eaLnBrk="0" fontAlgn="base" hangingPunct="0">
                <a:spcBef>
                  <a:spcPct val="0"/>
                </a:spcBef>
                <a:spcAft>
                  <a:spcPct val="0"/>
                </a:spcAft>
              </a:pPr>
              <a:r>
                <a:rPr lang="en-US" sz="2800" b="1" dirty="0">
                  <a:solidFill>
                    <a:srgbClr val="FFFF00"/>
                  </a:solidFill>
                  <a:latin typeface="Arial Black" panose="020B0A04020102020204" pitchFamily="34" charset="0"/>
                </a:rPr>
                <a:t>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7696200" cy="2743200"/>
            </a:xfrm>
            <a:prstGeom prst="rect">
              <a:avLst/>
            </a:prstGeom>
          </p:spPr>
        </p:pic>
      </p:grpSp>
      <p:sp>
        <p:nvSpPr>
          <p:cNvPr id="4" name="Slide Number Placeholder 5"/>
          <p:cNvSpPr>
            <a:spLocks noGrp="1"/>
          </p:cNvSpPr>
          <p:nvPr>
            <p:ph type="sldNum" sz="quarter" idx="12"/>
          </p:nvPr>
        </p:nvSpPr>
        <p:spPr/>
        <p:txBody>
          <a:bodyPr/>
          <a:lstStyle/>
          <a:p>
            <a:fld id="{911CE5F3-D2A9-4268-B2F1-A85F5E74A2EC}" type="slidenum">
              <a:rPr lang="en-US" altLang="en-US">
                <a:solidFill>
                  <a:srgbClr val="FFFFFF"/>
                </a:solidFill>
              </a:rPr>
              <a:pPr/>
              <a:t>31</a:t>
            </a:fld>
            <a:endParaRPr lang="en-US" altLang="en-US">
              <a:solidFill>
                <a:srgbClr val="FFFFFF"/>
              </a:solidFill>
            </a:endParaRPr>
          </a:p>
        </p:txBody>
      </p:sp>
      <p:sp>
        <p:nvSpPr>
          <p:cNvPr id="26626" name="Rectangle 2"/>
          <p:cNvSpPr>
            <a:spLocks noGrp="1" noChangeArrowheads="1"/>
          </p:cNvSpPr>
          <p:nvPr>
            <p:ph type="title"/>
          </p:nvPr>
        </p:nvSpPr>
        <p:spPr/>
        <p:txBody>
          <a:bodyPr/>
          <a:lstStyle/>
          <a:p>
            <a:r>
              <a:rPr lang="en-US" altLang="en-US"/>
              <a:t>The Loud Voice (12:10-12)</a:t>
            </a:r>
          </a:p>
        </p:txBody>
      </p:sp>
      <p:sp>
        <p:nvSpPr>
          <p:cNvPr id="26627" name="Rectangle 3"/>
          <p:cNvSpPr>
            <a:spLocks noGrp="1" noChangeArrowheads="1"/>
          </p:cNvSpPr>
          <p:nvPr>
            <p:ph type="body" idx="1"/>
          </p:nvPr>
        </p:nvSpPr>
        <p:spPr/>
        <p:txBody>
          <a:bodyPr/>
          <a:lstStyle/>
          <a:p>
            <a:r>
              <a:rPr lang="en-US" altLang="en-US" dirty="0"/>
              <a:t>Speaks of victory and defeat:</a:t>
            </a:r>
          </a:p>
          <a:p>
            <a:pPr lvl="1"/>
            <a:r>
              <a:rPr lang="en-US" altLang="en-US" dirty="0"/>
              <a:t>“salvation” –victory of God’s plan</a:t>
            </a:r>
          </a:p>
          <a:p>
            <a:pPr lvl="1"/>
            <a:r>
              <a:rPr lang="en-US" altLang="en-US" dirty="0"/>
              <a:t>“strength” –victory of God’s </a:t>
            </a:r>
            <a:r>
              <a:rPr lang="en-US" altLang="en-US" dirty="0" smtClean="0"/>
              <a:t>ability</a:t>
            </a:r>
            <a:endParaRPr lang="en-US" altLang="en-US" dirty="0"/>
          </a:p>
          <a:p>
            <a:pPr lvl="1"/>
            <a:r>
              <a:rPr lang="en-US" altLang="en-US" dirty="0"/>
              <a:t>“the kingdom” –victory of God’s church</a:t>
            </a:r>
          </a:p>
          <a:p>
            <a:pPr lvl="1"/>
            <a:r>
              <a:rPr lang="en-US" altLang="en-US" dirty="0" smtClean="0"/>
              <a:t>“power” –the authority of God’s Son</a:t>
            </a:r>
          </a:p>
          <a:p>
            <a:pPr lvl="1"/>
            <a:r>
              <a:rPr lang="en-US" altLang="en-US" dirty="0" smtClean="0"/>
              <a:t>“</a:t>
            </a:r>
            <a:r>
              <a:rPr lang="en-US" altLang="en-US" dirty="0"/>
              <a:t>Christ” –victory of the Male Child</a:t>
            </a:r>
          </a:p>
          <a:p>
            <a:pPr lvl="1"/>
            <a:r>
              <a:rPr lang="en-US" altLang="en-US" dirty="0"/>
              <a:t>“they overcame him” –victory of Christians</a:t>
            </a:r>
          </a:p>
          <a:p>
            <a:pPr lvl="1"/>
            <a:r>
              <a:rPr lang="en-US" altLang="en-US" dirty="0"/>
              <a:t>“has been cast down” –defeat of Satan and his work (cf. Rom. 8:33-39)</a:t>
            </a:r>
          </a:p>
        </p:txBody>
      </p:sp>
    </p:spTree>
    <p:extLst>
      <p:ext uri="{BB962C8B-B14F-4D97-AF65-F5344CB8AC3E}">
        <p14:creationId xmlns:p14="http://schemas.microsoft.com/office/powerpoint/2010/main" val="3918379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1000"/>
                                        <p:tgtEl>
                                          <p:spTgt spid="26627">
                                            <p:txEl>
                                              <p:pRg st="1" end="1"/>
                                            </p:txEl>
                                          </p:spTgt>
                                        </p:tgtEl>
                                      </p:cBhvr>
                                    </p:animEffect>
                                    <p:anim calcmode="lin" valueType="num">
                                      <p:cBhvr>
                                        <p:cTn id="8"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62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1000"/>
                                        <p:tgtEl>
                                          <p:spTgt spid="26627">
                                            <p:txEl>
                                              <p:pRg st="2" end="2"/>
                                            </p:txEl>
                                          </p:spTgt>
                                        </p:tgtEl>
                                      </p:cBhvr>
                                    </p:animEffect>
                                    <p:anim calcmode="lin" valueType="num">
                                      <p:cBhvr>
                                        <p:cTn id="16"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Effect transition="in" filter="fade">
                                      <p:cBhvr>
                                        <p:cTn id="23" dur="1000"/>
                                        <p:tgtEl>
                                          <p:spTgt spid="26627">
                                            <p:txEl>
                                              <p:pRg st="3" end="3"/>
                                            </p:txEl>
                                          </p:spTgt>
                                        </p:tgtEl>
                                      </p:cBhvr>
                                    </p:animEffect>
                                    <p:anim calcmode="lin" valueType="num">
                                      <p:cBhvr>
                                        <p:cTn id="24"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662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66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Effect transition="in" filter="fade">
                                      <p:cBhvr>
                                        <p:cTn id="31" dur="1000"/>
                                        <p:tgtEl>
                                          <p:spTgt spid="26627">
                                            <p:txEl>
                                              <p:pRg st="4" end="4"/>
                                            </p:txEl>
                                          </p:spTgt>
                                        </p:tgtEl>
                                      </p:cBhvr>
                                    </p:animEffect>
                                    <p:anim calcmode="lin" valueType="num">
                                      <p:cBhvr>
                                        <p:cTn id="32"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6627">
                                            <p:txEl>
                                              <p:pRg st="5" end="5"/>
                                            </p:txEl>
                                          </p:spTgt>
                                        </p:tgtEl>
                                        <p:attrNameLst>
                                          <p:attrName>style.visibility</p:attrName>
                                        </p:attrNameLst>
                                      </p:cBhvr>
                                      <p:to>
                                        <p:strVal val="visible"/>
                                      </p:to>
                                    </p:set>
                                    <p:animEffect transition="in" filter="fade">
                                      <p:cBhvr>
                                        <p:cTn id="44" dur="1000"/>
                                        <p:tgtEl>
                                          <p:spTgt spid="26627">
                                            <p:txEl>
                                              <p:pRg st="5" end="5"/>
                                            </p:txEl>
                                          </p:spTgt>
                                        </p:tgtEl>
                                      </p:cBhvr>
                                    </p:animEffect>
                                    <p:anim calcmode="lin" valueType="num">
                                      <p:cBhvr>
                                        <p:cTn id="45"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6627">
                                            <p:txEl>
                                              <p:pRg st="5" end="5"/>
                                            </p:txEl>
                                          </p:spTgt>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16" presetClass="exit" presetSubtype="21" fill="hold" nodeType="afterEffect">
                                  <p:stCondLst>
                                    <p:cond delay="0"/>
                                  </p:stCondLst>
                                  <p:childTnLst>
                                    <p:animEffect transition="out" filter="barn(inVertic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6627">
                                            <p:txEl>
                                              <p:pRg st="6" end="6"/>
                                            </p:txEl>
                                          </p:spTgt>
                                        </p:tgtEl>
                                        <p:attrNameLst>
                                          <p:attrName>style.visibility</p:attrName>
                                        </p:attrNameLst>
                                      </p:cBhvr>
                                      <p:to>
                                        <p:strVal val="visible"/>
                                      </p:to>
                                    </p:set>
                                    <p:animEffect transition="in" filter="fade">
                                      <p:cBhvr>
                                        <p:cTn id="56" dur="1000"/>
                                        <p:tgtEl>
                                          <p:spTgt spid="26627">
                                            <p:txEl>
                                              <p:pRg st="6" end="6"/>
                                            </p:txEl>
                                          </p:spTgt>
                                        </p:tgtEl>
                                      </p:cBhvr>
                                    </p:animEffect>
                                    <p:anim calcmode="lin" valueType="num">
                                      <p:cBhvr>
                                        <p:cTn id="57"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26627">
                                            <p:txEl>
                                              <p:pRg st="6" end="6"/>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62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26627">
                                            <p:txEl>
                                              <p:pRg st="7" end="7"/>
                                            </p:txEl>
                                          </p:spTgt>
                                        </p:tgtEl>
                                        <p:attrNameLst>
                                          <p:attrName>style.visibility</p:attrName>
                                        </p:attrNameLst>
                                      </p:cBhvr>
                                      <p:to>
                                        <p:strVal val="visible"/>
                                      </p:to>
                                    </p:set>
                                    <p:animEffect transition="in" filter="fade">
                                      <p:cBhvr>
                                        <p:cTn id="64" dur="1000"/>
                                        <p:tgtEl>
                                          <p:spTgt spid="26627">
                                            <p:txEl>
                                              <p:pRg st="7" end="7"/>
                                            </p:txEl>
                                          </p:spTgt>
                                        </p:tgtEl>
                                      </p:cBhvr>
                                    </p:animEffect>
                                    <p:anim calcmode="lin" valueType="num">
                                      <p:cBhvr>
                                        <p:cTn id="65"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26627">
                                            <p:txEl>
                                              <p:pRg st="7" end="7"/>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662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624BF07-AA35-4F4B-953A-3B224506DE69}" type="slidenum">
              <a:rPr lang="en-US" altLang="en-US">
                <a:solidFill>
                  <a:srgbClr val="FFFFFF"/>
                </a:solidFill>
              </a:rPr>
              <a:pPr/>
              <a:t>32</a:t>
            </a:fld>
            <a:endParaRPr lang="en-US" altLang="en-US">
              <a:solidFill>
                <a:srgbClr val="FFFFFF"/>
              </a:solidFill>
            </a:endParaRPr>
          </a:p>
        </p:txBody>
      </p:sp>
      <p:sp>
        <p:nvSpPr>
          <p:cNvPr id="27650" name="Rectangle 2"/>
          <p:cNvSpPr>
            <a:spLocks noGrp="1" noChangeArrowheads="1"/>
          </p:cNvSpPr>
          <p:nvPr>
            <p:ph type="title"/>
          </p:nvPr>
        </p:nvSpPr>
        <p:spPr/>
        <p:txBody>
          <a:bodyPr/>
          <a:lstStyle/>
          <a:p>
            <a:r>
              <a:rPr lang="en-US" altLang="en-US" sz="5400" spc="300" dirty="0" smtClean="0">
                <a:ln>
                  <a:solidFill>
                    <a:schemeClr val="tx1"/>
                  </a:solidFill>
                </a:ln>
                <a:solidFill>
                  <a:schemeClr val="bg1"/>
                </a:solidFill>
                <a:effectLst>
                  <a:glow rad="228600">
                    <a:schemeClr val="accent3">
                      <a:satMod val="175000"/>
                      <a:alpha val="40000"/>
                    </a:schemeClr>
                  </a:glow>
                </a:effectLst>
              </a:rPr>
              <a:t>DEFEATING </a:t>
            </a:r>
            <a:r>
              <a:rPr lang="en-US" altLang="en-US" sz="6000" b="1" spc="300" dirty="0" smtClean="0">
                <a:ln>
                  <a:solidFill>
                    <a:schemeClr val="tx1"/>
                  </a:solidFill>
                </a:ln>
                <a:solidFill>
                  <a:schemeClr val="bg1"/>
                </a:solidFill>
                <a:effectLst>
                  <a:glow rad="228600">
                    <a:schemeClr val="accent3">
                      <a:satMod val="175000"/>
                      <a:alpha val="40000"/>
                    </a:schemeClr>
                  </a:glow>
                </a:effectLst>
              </a:rPr>
              <a:t>SATAN</a:t>
            </a:r>
            <a:r>
              <a:rPr lang="en-US" altLang="en-US" sz="4000" dirty="0"/>
              <a:t/>
            </a:r>
            <a:br>
              <a:rPr lang="en-US" altLang="en-US" sz="4000" dirty="0"/>
            </a:br>
            <a:r>
              <a:rPr lang="en-US" altLang="en-US" sz="2800" dirty="0"/>
              <a:t>(Question 9)</a:t>
            </a:r>
          </a:p>
        </p:txBody>
      </p:sp>
      <p:sp>
        <p:nvSpPr>
          <p:cNvPr id="27651" name="Rectangle 3"/>
          <p:cNvSpPr>
            <a:spLocks noGrp="1" noChangeArrowheads="1"/>
          </p:cNvSpPr>
          <p:nvPr>
            <p:ph type="body" idx="1"/>
          </p:nvPr>
        </p:nvSpPr>
        <p:spPr>
          <a:xfrm>
            <a:off x="457200" y="1752600"/>
            <a:ext cx="8686800" cy="4378325"/>
          </a:xfrm>
        </p:spPr>
        <p:txBody>
          <a:bodyPr/>
          <a:lstStyle/>
          <a:p>
            <a:pPr marL="609600" indent="-609600"/>
            <a:r>
              <a:rPr lang="en-US" altLang="en-US" dirty="0"/>
              <a:t>OVERCOME (v. 11)</a:t>
            </a:r>
          </a:p>
          <a:p>
            <a:pPr marL="990600" lvl="1" indent="-533400">
              <a:buFont typeface="Wingdings" pitchFamily="2" charset="2"/>
              <a:buAutoNum type="arabicPeriod"/>
            </a:pPr>
            <a:r>
              <a:rPr lang="en-US" altLang="en-US" dirty="0"/>
              <a:t>by the blood (reached in baptism, Rom. 6:3, 4)</a:t>
            </a:r>
          </a:p>
          <a:p>
            <a:pPr marL="990600" lvl="1" indent="-533400">
              <a:buFont typeface="Wingdings" pitchFamily="2" charset="2"/>
              <a:buAutoNum type="arabicPeriod"/>
            </a:pPr>
            <a:r>
              <a:rPr lang="en-US" altLang="en-US" dirty="0"/>
              <a:t>by their testimony </a:t>
            </a:r>
          </a:p>
          <a:p>
            <a:pPr marL="1390650" lvl="2" indent="-533400">
              <a:buFont typeface="Wingdings" panose="05000000000000000000" pitchFamily="2" charset="2"/>
              <a:buChar char="Ø"/>
            </a:pPr>
            <a:r>
              <a:rPr lang="en-US" altLang="en-US" dirty="0" smtClean="0"/>
              <a:t>confession </a:t>
            </a:r>
            <a:r>
              <a:rPr lang="en-US" altLang="en-US" dirty="0"/>
              <a:t>without shame, cf. Lk. </a:t>
            </a:r>
            <a:r>
              <a:rPr lang="en-US" altLang="en-US" dirty="0" smtClean="0"/>
              <a:t>9:26</a:t>
            </a:r>
            <a:endParaRPr lang="en-US" altLang="en-US" dirty="0"/>
          </a:p>
        </p:txBody>
      </p:sp>
      <p:graphicFrame>
        <p:nvGraphicFramePr>
          <p:cNvPr id="27652" name="Object 4">
            <a:hlinkClick r:id="" action="ppaction://ole?verb=0"/>
          </p:cNvPr>
          <p:cNvGraphicFramePr>
            <a:graphicFrameLocks noChangeAspect="1"/>
          </p:cNvGraphicFramePr>
          <p:nvPr>
            <p:extLst>
              <p:ext uri="{D42A27DB-BD31-4B8C-83A1-F6EECF244321}">
                <p14:modId xmlns:p14="http://schemas.microsoft.com/office/powerpoint/2010/main" val="2370905886"/>
              </p:ext>
            </p:extLst>
          </p:nvPr>
        </p:nvGraphicFramePr>
        <p:xfrm>
          <a:off x="1905000" y="3300159"/>
          <a:ext cx="5410200" cy="3530719"/>
        </p:xfrm>
        <a:graphic>
          <a:graphicData uri="http://schemas.openxmlformats.org/presentationml/2006/ole">
            <mc:AlternateContent xmlns:mc="http://schemas.openxmlformats.org/markup-compatibility/2006">
              <mc:Choice xmlns:v="urn:schemas-microsoft-com:vml" Requires="v">
                <p:oleObj spid="_x0000_s9224" name="Presentation" r:id="rId4" imgW="2877371" imgH="2158029" progId="PowerPoint.Show.8">
                  <p:embed/>
                </p:oleObj>
              </mc:Choice>
              <mc:Fallback>
                <p:oleObj name="Presentation" r:id="rId4" imgW="2877371" imgH="2158029" progId="PowerPoint.Show.8">
                  <p:embed/>
                  <p:pic>
                    <p:nvPicPr>
                      <p:cNvPr id="0" name=""/>
                      <p:cNvPicPr>
                        <a:picLocks noChangeAspect="1" noChangeArrowheads="1"/>
                      </p:cNvPicPr>
                      <p:nvPr/>
                    </p:nvPicPr>
                    <p:blipFill>
                      <a:blip r:embed="rId5"/>
                      <a:srcRect/>
                      <a:stretch>
                        <a:fillRect/>
                      </a:stretch>
                    </p:blipFill>
                    <p:spPr bwMode="auto">
                      <a:xfrm>
                        <a:off x="1905000" y="3300159"/>
                        <a:ext cx="5410200" cy="35307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27833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barn(inHorizontal)">
                                      <p:cBhvr>
                                        <p:cTn id="14" dur="500"/>
                                        <p:tgtEl>
                                          <p:spTgt spid="27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765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6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7651">
                                            <p:txEl>
                                              <p:pRg st="2" end="2"/>
                                            </p:txEl>
                                          </p:spTgt>
                                        </p:tgtEl>
                                        <p:attrNameLst>
                                          <p:attrName>style.visibility</p:attrName>
                                        </p:attrNameLst>
                                      </p:cBhvr>
                                      <p:to>
                                        <p:strVal val="visible"/>
                                      </p:to>
                                    </p:set>
                                    <p:animEffect transition="in" filter="fade">
                                      <p:cBhvr>
                                        <p:cTn id="27" dur="1000"/>
                                        <p:tgtEl>
                                          <p:spTgt spid="27651">
                                            <p:txEl>
                                              <p:pRg st="2" end="2"/>
                                            </p:txEl>
                                          </p:spTgt>
                                        </p:tgtEl>
                                      </p:cBhvr>
                                    </p:animEffect>
                                    <p:anim calcmode="lin" valueType="num">
                                      <p:cBhvr>
                                        <p:cTn id="2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765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Effect transition="in" filter="fade">
                                      <p:cBhvr>
                                        <p:cTn id="33" dur="1000"/>
                                        <p:tgtEl>
                                          <p:spTgt spid="27651">
                                            <p:txEl>
                                              <p:pRg st="3" end="3"/>
                                            </p:txEl>
                                          </p:spTgt>
                                        </p:tgtEl>
                                      </p:cBhvr>
                                    </p:animEffect>
                                    <p:anim calcmode="lin" valueType="num">
                                      <p:cBhvr>
                                        <p:cTn id="3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7651">
                                            <p:txEl>
                                              <p:pRg st="3" end="3"/>
                                            </p:txEl>
                                          </p:spTgt>
                                        </p:tgtEl>
                                        <p:attrNameLst>
                                          <p:attrName>ppt_y</p:attrName>
                                        </p:attrNameLst>
                                      </p:cBhvr>
                                      <p:tavLst>
                                        <p:tav tm="0">
                                          <p:val>
                                            <p:strVal val="#ppt_y-.03"/>
                                          </p:val>
                                        </p:tav>
                                        <p:tav tm="100000">
                                          <p:val>
                                            <p:strVal val="#ppt_y"/>
                                          </p:val>
                                        </p:tav>
                                      </p:tavLst>
                                    </p:anim>
                                  </p:childTnLst>
                                </p:cTn>
                              </p:par>
                              <p:par>
                                <p:cTn id="37" presetID="10" presetClass="exit" presetSubtype="0" fill="hold" nodeType="withEffect">
                                  <p:stCondLst>
                                    <p:cond delay="0"/>
                                  </p:stCondLst>
                                  <p:childTnLst>
                                    <p:animEffect transition="out" filter="fade">
                                      <p:cBhvr>
                                        <p:cTn id="38" dur="500"/>
                                        <p:tgtEl>
                                          <p:spTgt spid="27652"/>
                                        </p:tgtEl>
                                      </p:cBhvr>
                                    </p:animEffect>
                                    <p:set>
                                      <p:cBhvr>
                                        <p:cTn id="39" dur="1" fill="hold">
                                          <p:stCondLst>
                                            <p:cond delay="4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630BEAE-A1B2-4AE5-AF37-C15552BACBC4}" type="slidenum">
              <a:rPr lang="en-US" altLang="en-US">
                <a:solidFill>
                  <a:srgbClr val="FFFFFF"/>
                </a:solidFill>
              </a:rPr>
              <a:pPr/>
              <a:t>33</a:t>
            </a:fld>
            <a:endParaRPr lang="en-US" altLang="en-US">
              <a:solidFill>
                <a:srgbClr val="FFFFFF"/>
              </a:solidFill>
            </a:endParaRPr>
          </a:p>
        </p:txBody>
      </p:sp>
      <p:sp>
        <p:nvSpPr>
          <p:cNvPr id="28674" name="Rectangle 2"/>
          <p:cNvSpPr>
            <a:spLocks noGrp="1" noChangeArrowheads="1"/>
          </p:cNvSpPr>
          <p:nvPr>
            <p:ph type="title"/>
          </p:nvPr>
        </p:nvSpPr>
        <p:spPr/>
        <p:txBody>
          <a:bodyPr/>
          <a:lstStyle/>
          <a:p>
            <a:r>
              <a:rPr lang="en-US" altLang="en-US"/>
              <a:t>Their Testimony (v. 11)</a:t>
            </a:r>
          </a:p>
        </p:txBody>
      </p:sp>
      <p:sp>
        <p:nvSpPr>
          <p:cNvPr id="28676" name="Text Box 4"/>
          <p:cNvSpPr txBox="1">
            <a:spLocks noChangeArrowheads="1"/>
          </p:cNvSpPr>
          <p:nvPr/>
        </p:nvSpPr>
        <p:spPr bwMode="auto">
          <a:xfrm>
            <a:off x="304800" y="1524000"/>
            <a:ext cx="8610600" cy="53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i="1">
                <a:solidFill>
                  <a:srgbClr val="FFFFFF"/>
                </a:solidFill>
              </a:rPr>
              <a:t>“Can one imagine any of these Christians willing to forsake the assembling of the saints or being indifferent about their hope of eternal life? The committed Christian bears witness by his words and actions as to whether or not he loves the Lord: on the job, among friends, the language he speaks, his manner of dress, the company he keeps, the places he frequents, and the love he manifests. All of these things testify what is the state of one’s heart. He either loves the Lord, or he is a hypocrite </a:t>
            </a:r>
            <a:br>
              <a:rPr lang="en-US" altLang="en-US" sz="2800" i="1">
                <a:solidFill>
                  <a:srgbClr val="FFFFFF"/>
                </a:solidFill>
              </a:rPr>
            </a:br>
            <a:r>
              <a:rPr lang="en-US" altLang="en-US" sz="2800" i="1">
                <a:solidFill>
                  <a:srgbClr val="FFFFFF"/>
                </a:solidFill>
              </a:rPr>
              <a:t>(Gal. 6:7-8).”</a:t>
            </a:r>
          </a:p>
          <a:p>
            <a:pPr algn="r" eaLnBrk="0" fontAlgn="base" hangingPunct="0">
              <a:spcBef>
                <a:spcPct val="0"/>
              </a:spcBef>
              <a:spcAft>
                <a:spcPct val="0"/>
              </a:spcAft>
            </a:pPr>
            <a:r>
              <a:rPr lang="en-US" altLang="en-US">
                <a:solidFill>
                  <a:srgbClr val="FFFFFF"/>
                </a:solidFill>
              </a:rPr>
              <a:t/>
            </a:r>
            <a:br>
              <a:rPr lang="en-US" altLang="en-US">
                <a:solidFill>
                  <a:srgbClr val="FFFFFF"/>
                </a:solidFill>
              </a:rPr>
            </a:br>
            <a:r>
              <a:rPr lang="en-US" altLang="en-US" i="1">
                <a:solidFill>
                  <a:srgbClr val="FFFFFF"/>
                </a:solidFill>
              </a:rPr>
              <a:t>(Harkrider, Robert “Revelation” Truth Commentaries, p. 141)</a:t>
            </a:r>
          </a:p>
        </p:txBody>
      </p:sp>
    </p:spTree>
    <p:extLst>
      <p:ext uri="{BB962C8B-B14F-4D97-AF65-F5344CB8AC3E}">
        <p14:creationId xmlns:p14="http://schemas.microsoft.com/office/powerpoint/2010/main" val="99467666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F8DF5F0-4AAD-4EFD-9BC3-592733B56E43}" type="slidenum">
              <a:rPr lang="en-US" altLang="en-US">
                <a:solidFill>
                  <a:srgbClr val="FFFFFF"/>
                </a:solidFill>
              </a:rPr>
              <a:pPr/>
              <a:t>34</a:t>
            </a:fld>
            <a:endParaRPr lang="en-US" altLang="en-US">
              <a:solidFill>
                <a:srgbClr val="FFFFFF"/>
              </a:solidFill>
            </a:endParaRPr>
          </a:p>
        </p:txBody>
      </p:sp>
      <p:sp>
        <p:nvSpPr>
          <p:cNvPr id="29698" name="Rectangle 2"/>
          <p:cNvSpPr>
            <a:spLocks noGrp="1" noChangeArrowheads="1"/>
          </p:cNvSpPr>
          <p:nvPr>
            <p:ph type="title"/>
          </p:nvPr>
        </p:nvSpPr>
        <p:spPr/>
        <p:txBody>
          <a:bodyPr/>
          <a:lstStyle/>
          <a:p>
            <a:r>
              <a:rPr lang="en-US" altLang="en-US" sz="5400" spc="300" dirty="0">
                <a:ln>
                  <a:solidFill>
                    <a:srgbClr val="FFFFFF"/>
                  </a:solidFill>
                </a:ln>
                <a:solidFill>
                  <a:srgbClr val="000000"/>
                </a:solidFill>
                <a:effectLst>
                  <a:glow rad="228600">
                    <a:srgbClr val="AAAAAA">
                      <a:satMod val="175000"/>
                      <a:alpha val="40000"/>
                    </a:srgbClr>
                  </a:glow>
                </a:effectLst>
              </a:rPr>
              <a:t>DEFEATING </a:t>
            </a:r>
            <a:r>
              <a:rPr lang="en-US" altLang="en-US" sz="6000" spc="300" dirty="0">
                <a:ln>
                  <a:solidFill>
                    <a:srgbClr val="FFFFFF"/>
                  </a:solidFill>
                </a:ln>
                <a:solidFill>
                  <a:srgbClr val="000000"/>
                </a:solidFill>
                <a:effectLst>
                  <a:glow rad="228600">
                    <a:srgbClr val="AAAAAA">
                      <a:satMod val="175000"/>
                      <a:alpha val="40000"/>
                    </a:srgbClr>
                  </a:glow>
                </a:effectLst>
              </a:rPr>
              <a:t>SATAN</a:t>
            </a:r>
            <a:r>
              <a:rPr lang="en-US" altLang="en-US" sz="4000" dirty="0"/>
              <a:t/>
            </a:r>
            <a:br>
              <a:rPr lang="en-US" altLang="en-US" sz="4000" dirty="0"/>
            </a:br>
            <a:r>
              <a:rPr lang="en-US" altLang="en-US" sz="2800" dirty="0"/>
              <a:t>(Question 9)</a:t>
            </a:r>
          </a:p>
        </p:txBody>
      </p:sp>
      <p:sp>
        <p:nvSpPr>
          <p:cNvPr id="29699" name="Rectangle 3"/>
          <p:cNvSpPr>
            <a:spLocks noGrp="1" noChangeArrowheads="1"/>
          </p:cNvSpPr>
          <p:nvPr>
            <p:ph type="body" idx="1"/>
          </p:nvPr>
        </p:nvSpPr>
        <p:spPr>
          <a:xfrm>
            <a:off x="457200" y="1752600"/>
            <a:ext cx="8686800" cy="4378325"/>
          </a:xfrm>
        </p:spPr>
        <p:txBody>
          <a:bodyPr/>
          <a:lstStyle/>
          <a:p>
            <a:pPr marL="609600" indent="-609600"/>
            <a:r>
              <a:rPr lang="en-US" altLang="en-US" dirty="0"/>
              <a:t>OVERCOME (v. 11)</a:t>
            </a:r>
          </a:p>
          <a:p>
            <a:pPr marL="990600" lvl="1" indent="-533400">
              <a:buFont typeface="Wingdings" pitchFamily="2" charset="2"/>
              <a:buAutoNum type="arabicPeriod"/>
            </a:pPr>
            <a:r>
              <a:rPr lang="en-US" altLang="en-US" dirty="0"/>
              <a:t>by the blood (reached in baptism, Rom. 6:3, 4)</a:t>
            </a:r>
          </a:p>
          <a:p>
            <a:pPr marL="990600" lvl="1" indent="-533400">
              <a:buFont typeface="Wingdings" pitchFamily="2" charset="2"/>
              <a:buAutoNum type="arabicPeriod"/>
            </a:pPr>
            <a:r>
              <a:rPr lang="en-US" altLang="en-US" dirty="0"/>
              <a:t>by their testimony </a:t>
            </a:r>
          </a:p>
          <a:p>
            <a:pPr marL="1390650" lvl="2" indent="-533400">
              <a:buFont typeface="Wingdings" panose="05000000000000000000" pitchFamily="2" charset="2"/>
              <a:buChar char="Ø"/>
            </a:pPr>
            <a:r>
              <a:rPr lang="en-US" altLang="en-US" dirty="0" smtClean="0"/>
              <a:t>confession </a:t>
            </a:r>
            <a:r>
              <a:rPr lang="en-US" altLang="en-US" dirty="0"/>
              <a:t>without shame, cf. Lk. </a:t>
            </a:r>
            <a:r>
              <a:rPr lang="en-US" altLang="en-US" dirty="0" smtClean="0"/>
              <a:t>9:26</a:t>
            </a:r>
            <a:endParaRPr lang="en-US" altLang="en-US" dirty="0"/>
          </a:p>
          <a:p>
            <a:pPr marL="990600" lvl="1" indent="-533400">
              <a:buFont typeface="Wingdings" pitchFamily="2" charset="2"/>
              <a:buAutoNum type="arabicPeriod"/>
            </a:pPr>
            <a:r>
              <a:rPr lang="en-US" altLang="en-US" dirty="0"/>
              <a:t>did not love lives to the death</a:t>
            </a:r>
          </a:p>
        </p:txBody>
      </p:sp>
    </p:spTree>
    <p:extLst>
      <p:ext uri="{BB962C8B-B14F-4D97-AF65-F5344CB8AC3E}">
        <p14:creationId xmlns:p14="http://schemas.microsoft.com/office/powerpoint/2010/main" val="209770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animEffect transition="in" filter="fade">
                                      <p:cBhvr>
                                        <p:cTn id="7" dur="1000"/>
                                        <p:tgtEl>
                                          <p:spTgt spid="29699">
                                            <p:txEl>
                                              <p:pRg st="4" end="4"/>
                                            </p:txEl>
                                          </p:spTgt>
                                        </p:tgtEl>
                                      </p:cBhvr>
                                    </p:animEffect>
                                    <p:anim calcmode="lin" valueType="num">
                                      <p:cBhvr>
                                        <p:cTn id="8"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07F56F-EB79-4C0F-B5E7-90B77ABBE05B}" type="slidenum">
              <a:rPr lang="en-US" altLang="en-US">
                <a:solidFill>
                  <a:prstClr val="white"/>
                </a:solidFill>
              </a:rPr>
              <a:pPr/>
              <a:t>35</a:t>
            </a:fld>
            <a:endParaRPr lang="en-US" altLang="en-US">
              <a:solidFill>
                <a:prstClr val="white"/>
              </a:solidFill>
            </a:endParaRPr>
          </a:p>
        </p:txBody>
      </p:sp>
      <p:sp>
        <p:nvSpPr>
          <p:cNvPr id="30722" name="Rectangle 2"/>
          <p:cNvSpPr>
            <a:spLocks noGrp="1" noChangeArrowheads="1"/>
          </p:cNvSpPr>
          <p:nvPr>
            <p:ph type="title"/>
          </p:nvPr>
        </p:nvSpPr>
        <p:spPr>
          <a:xfrm>
            <a:off x="457200" y="277813"/>
            <a:ext cx="8229600" cy="865187"/>
          </a:xfrm>
        </p:spPr>
        <p:txBody>
          <a:bodyPr/>
          <a:lstStyle/>
          <a:p>
            <a:r>
              <a:rPr lang="en-US" altLang="en-US" sz="3600" i="1" dirty="0">
                <a:solidFill>
                  <a:schemeClr val="tx1"/>
                </a:solidFill>
                <a:effectLst>
                  <a:glow rad="228600">
                    <a:schemeClr val="accent5">
                      <a:satMod val="175000"/>
                      <a:alpha val="40000"/>
                    </a:schemeClr>
                  </a:glow>
                </a:effectLst>
              </a:rPr>
              <a:t>“did not love their lives to the death”</a:t>
            </a:r>
          </a:p>
        </p:txBody>
      </p:sp>
      <p:sp>
        <p:nvSpPr>
          <p:cNvPr id="30724" name="Text Box 4"/>
          <p:cNvSpPr txBox="1">
            <a:spLocks noChangeArrowheads="1"/>
          </p:cNvSpPr>
          <p:nvPr/>
        </p:nvSpPr>
        <p:spPr bwMode="auto">
          <a:xfrm>
            <a:off x="228600" y="1524000"/>
            <a:ext cx="86868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600" i="1">
                <a:solidFill>
                  <a:prstClr val="white"/>
                </a:solidFill>
              </a:rPr>
              <a:t>“Their testimony bore witness to their total commitment and love of the Lord. They did not cherish life even though they faced martyrdom. They gave up everything to serve Christ, but they gained far more than they lost. The worldly minded will compromise in the name of “common sense” in an attempt to avoid what they call fanaticism. Why would anybody choose persecution over the pleasures of this world? Only those who understand the words of Jesus: “He that loveth his life shall lose it; and he that hateth his life in this world shall keep it unto life eternal’ (John 12:25). The authentic follower of Christ has his values and priorities clearly in view.”</a:t>
            </a:r>
            <a:r>
              <a:rPr lang="en-US" altLang="en-US" i="1">
                <a:solidFill>
                  <a:prstClr val="white"/>
                </a:solidFill>
              </a:rPr>
              <a:t> </a:t>
            </a:r>
          </a:p>
          <a:p>
            <a:pPr algn="r" eaLnBrk="0" fontAlgn="base" hangingPunct="0">
              <a:spcBef>
                <a:spcPct val="50000"/>
              </a:spcBef>
              <a:spcAft>
                <a:spcPct val="0"/>
              </a:spcAft>
            </a:pPr>
            <a:r>
              <a:rPr lang="en-US" altLang="en-US" i="1">
                <a:solidFill>
                  <a:prstClr val="white"/>
                </a:solidFill>
              </a:rPr>
              <a:t>(Robert Harkrider</a:t>
            </a:r>
            <a:r>
              <a:rPr lang="en-US" altLang="en-US">
                <a:solidFill>
                  <a:prstClr val="white"/>
                </a:solidFill>
              </a:rPr>
              <a:t>, p. 141, 142.)</a:t>
            </a:r>
          </a:p>
        </p:txBody>
      </p:sp>
    </p:spTree>
    <p:extLst>
      <p:ext uri="{BB962C8B-B14F-4D97-AF65-F5344CB8AC3E}">
        <p14:creationId xmlns:p14="http://schemas.microsoft.com/office/powerpoint/2010/main" val="3946113448"/>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D4578DB-69AA-4521-BAD2-B03AA9547223}" type="slidenum">
              <a:rPr lang="en-US" altLang="en-US">
                <a:solidFill>
                  <a:prstClr val="white"/>
                </a:solidFill>
              </a:rPr>
              <a:pPr/>
              <a:t>36</a:t>
            </a:fld>
            <a:endParaRPr lang="en-US" altLang="en-US">
              <a:solidFill>
                <a:prstClr val="white"/>
              </a:solidFill>
            </a:endParaRPr>
          </a:p>
        </p:txBody>
      </p:sp>
      <p:sp>
        <p:nvSpPr>
          <p:cNvPr id="31746" name="Rectangle 2"/>
          <p:cNvSpPr>
            <a:spLocks noGrp="1" noChangeArrowheads="1"/>
          </p:cNvSpPr>
          <p:nvPr>
            <p:ph type="title"/>
          </p:nvPr>
        </p:nvSpPr>
        <p:spPr>
          <a:xfrm>
            <a:off x="457200" y="277813"/>
            <a:ext cx="8229600" cy="865187"/>
          </a:xfrm>
        </p:spPr>
        <p:txBody>
          <a:bodyPr/>
          <a:lstStyle/>
          <a:p>
            <a:r>
              <a:rPr lang="en-US" altLang="en-US" sz="3600" i="1" dirty="0" smtClean="0">
                <a:solidFill>
                  <a:schemeClr val="tx1"/>
                </a:solidFill>
                <a:effectLst>
                  <a:glow rad="228600">
                    <a:schemeClr val="accent5">
                      <a:satMod val="175000"/>
                      <a:alpha val="40000"/>
                    </a:schemeClr>
                  </a:glow>
                </a:effectLst>
              </a:rPr>
              <a:t>“did not love their lives to the death”</a:t>
            </a:r>
            <a:endParaRPr lang="en-US" altLang="en-US" sz="3600" i="1" dirty="0"/>
          </a:p>
        </p:txBody>
      </p:sp>
      <p:sp>
        <p:nvSpPr>
          <p:cNvPr id="31748" name="Text Box 4"/>
          <p:cNvSpPr txBox="1">
            <a:spLocks noChangeArrowheads="1"/>
          </p:cNvSpPr>
          <p:nvPr/>
        </p:nvSpPr>
        <p:spPr bwMode="auto">
          <a:xfrm>
            <a:off x="304800" y="1219200"/>
            <a:ext cx="86106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800" i="1">
                <a:solidFill>
                  <a:prstClr val="white"/>
                </a:solidFill>
              </a:rPr>
              <a:t>“Notice that the text does not say that the Christians loved martyrdom.  It says they loved “not their lives”.  This is not a discussion of how they viewed death, but rather how they viewed their lives.  If their life is committed to God, then the issue of death is already taken care of.  If I am right with God, then there is nothing to fear concerning death (Luke 12:4-5; Matthew 16:25).  Consider the truth that great commitment brings great confidence.  At times Christians lack confidence in their salvation, in the future, or concerning death, and often such a lack of confidence is due to a half-hearted commitment.” </a:t>
            </a:r>
          </a:p>
          <a:p>
            <a:pPr algn="r" eaLnBrk="0" fontAlgn="base" hangingPunct="0">
              <a:spcBef>
                <a:spcPct val="50000"/>
              </a:spcBef>
              <a:spcAft>
                <a:spcPct val="0"/>
              </a:spcAft>
            </a:pPr>
            <a:r>
              <a:rPr lang="en-US" altLang="en-US" i="1">
                <a:solidFill>
                  <a:prstClr val="white"/>
                </a:solidFill>
              </a:rPr>
              <a:t>(Mark Dunagan) </a:t>
            </a:r>
          </a:p>
        </p:txBody>
      </p:sp>
    </p:spTree>
    <p:extLst>
      <p:ext uri="{BB962C8B-B14F-4D97-AF65-F5344CB8AC3E}">
        <p14:creationId xmlns:p14="http://schemas.microsoft.com/office/powerpoint/2010/main" val="225276781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DAC623-028A-48C8-BB1C-C62145A305FC}" type="slidenum">
              <a:rPr lang="en-US" altLang="en-US">
                <a:solidFill>
                  <a:srgbClr val="FFFFFF"/>
                </a:solidFill>
              </a:rPr>
              <a:pPr/>
              <a:t>37</a:t>
            </a:fld>
            <a:endParaRPr lang="en-US" altLang="en-US">
              <a:solidFill>
                <a:srgbClr val="FFFFFF"/>
              </a:solidFill>
            </a:endParaRPr>
          </a:p>
        </p:txBody>
      </p:sp>
      <p:sp>
        <p:nvSpPr>
          <p:cNvPr id="33795" name="Rectangle 3"/>
          <p:cNvSpPr>
            <a:spLocks noGrp="1" noChangeArrowheads="1"/>
          </p:cNvSpPr>
          <p:nvPr>
            <p:ph type="body" idx="1"/>
          </p:nvPr>
        </p:nvSpPr>
        <p:spPr>
          <a:xfrm>
            <a:off x="457200" y="2327275"/>
            <a:ext cx="4114800" cy="4378325"/>
          </a:xfrm>
        </p:spPr>
        <p:txBody>
          <a:bodyPr/>
          <a:lstStyle/>
          <a:p>
            <a:pPr>
              <a:lnSpc>
                <a:spcPct val="90000"/>
              </a:lnSpc>
            </a:pPr>
            <a:r>
              <a:rPr lang="en-US" altLang="en-US" dirty="0"/>
              <a:t>Heaven rejoices because there is no place for Satan in heaven (v. 8)</a:t>
            </a:r>
          </a:p>
          <a:p>
            <a:pPr lvl="1">
              <a:lnSpc>
                <a:spcPct val="90000"/>
              </a:lnSpc>
            </a:pPr>
            <a:r>
              <a:rPr lang="en-US" altLang="en-US" dirty="0"/>
              <a:t>he cannot accuse brethren</a:t>
            </a:r>
          </a:p>
          <a:p>
            <a:pPr lvl="1">
              <a:lnSpc>
                <a:spcPct val="90000"/>
              </a:lnSpc>
            </a:pPr>
            <a:r>
              <a:rPr lang="en-US" altLang="en-US" dirty="0"/>
              <a:t>a</a:t>
            </a:r>
            <a:r>
              <a:rPr lang="en-US" altLang="en-US" dirty="0" smtClean="0"/>
              <a:t>ny wonder why heaven </a:t>
            </a:r>
            <a:r>
              <a:rPr lang="en-US" altLang="en-US" dirty="0"/>
              <a:t>erupts in joy when one sinner repents (Lk. 15:7</a:t>
            </a:r>
            <a:r>
              <a:rPr lang="en-US" altLang="en-US" dirty="0" smtClean="0"/>
              <a:t>)?</a:t>
            </a:r>
            <a:endParaRPr lang="en-US" altLang="en-US" dirty="0"/>
          </a:p>
        </p:txBody>
      </p:sp>
      <p:graphicFrame>
        <p:nvGraphicFramePr>
          <p:cNvPr id="33796" name="Object 4">
            <a:hlinkClick r:id="" action="ppaction://ole?verb=0"/>
          </p:cNvPr>
          <p:cNvGraphicFramePr>
            <a:graphicFrameLocks noChangeAspect="1"/>
          </p:cNvGraphicFramePr>
          <p:nvPr>
            <p:extLst>
              <p:ext uri="{D42A27DB-BD31-4B8C-83A1-F6EECF244321}">
                <p14:modId xmlns:p14="http://schemas.microsoft.com/office/powerpoint/2010/main" val="3464753004"/>
              </p:ext>
            </p:extLst>
          </p:nvPr>
        </p:nvGraphicFramePr>
        <p:xfrm>
          <a:off x="4876799" y="2438400"/>
          <a:ext cx="4086703" cy="2667000"/>
        </p:xfrm>
        <a:graphic>
          <a:graphicData uri="http://schemas.openxmlformats.org/presentationml/2006/ole">
            <mc:AlternateContent xmlns:mc="http://schemas.openxmlformats.org/markup-compatibility/2006">
              <mc:Choice xmlns:v="urn:schemas-microsoft-com:vml" Requires="v">
                <p:oleObj spid="_x0000_s10248" name="Presentation" r:id="rId4" imgW="3686541" imgH="2764480" progId="PowerPoint.Show.8">
                  <p:embed/>
                </p:oleObj>
              </mc:Choice>
              <mc:Fallback>
                <p:oleObj name="Presentation" r:id="rId4" imgW="3686541" imgH="2764480" progId="PowerPoint.Show.8">
                  <p:embed/>
                  <p:pic>
                    <p:nvPicPr>
                      <p:cNvPr id="0" name=""/>
                      <p:cNvPicPr>
                        <a:picLocks noChangeAspect="1" noChangeArrowheads="1"/>
                      </p:cNvPicPr>
                      <p:nvPr/>
                    </p:nvPicPr>
                    <p:blipFill>
                      <a:blip r:embed="rId5"/>
                      <a:srcRect/>
                      <a:stretch>
                        <a:fillRect/>
                      </a:stretch>
                    </p:blipFill>
                    <p:spPr bwMode="auto">
                      <a:xfrm>
                        <a:off x="4876799" y="2438400"/>
                        <a:ext cx="4086703" cy="2667000"/>
                      </a:xfrm>
                      <a:prstGeom prst="rect">
                        <a:avLst/>
                      </a:prstGeom>
                      <a:noFill/>
                      <a:ln>
                        <a:noFill/>
                      </a:ln>
                      <a:effectLst/>
                    </p:spPr>
                  </p:pic>
                </p:oleObj>
              </mc:Fallback>
            </mc:AlternateContent>
          </a:graphicData>
        </a:graphic>
      </p:graphicFrame>
      <p:sp>
        <p:nvSpPr>
          <p:cNvPr id="7" name="Rectangle 2"/>
          <p:cNvSpPr>
            <a:spLocks noGrp="1" noChangeArrowheads="1"/>
          </p:cNvSpPr>
          <p:nvPr>
            <p:ph type="title"/>
          </p:nvPr>
        </p:nvSpPr>
        <p:spPr/>
        <p:txBody>
          <a:bodyPr/>
          <a:lstStyle/>
          <a:p>
            <a:r>
              <a:rPr lang="en-US" altLang="en-US" sz="4000" dirty="0"/>
              <a:t>Heaven Rejoices; Woe to the Earth</a:t>
            </a:r>
            <a:br>
              <a:rPr lang="en-US" altLang="en-US" sz="4000" dirty="0"/>
            </a:br>
            <a:r>
              <a:rPr lang="en-US" altLang="en-US" sz="4000" dirty="0"/>
              <a:t>(v. 12)</a:t>
            </a:r>
            <a:br>
              <a:rPr lang="en-US" altLang="en-US" sz="4000" dirty="0"/>
            </a:br>
            <a:r>
              <a:rPr lang="en-US" altLang="en-US" sz="2800" i="1" dirty="0"/>
              <a:t>Question 10</a:t>
            </a:r>
          </a:p>
        </p:txBody>
      </p:sp>
    </p:spTree>
    <p:extLst>
      <p:ext uri="{BB962C8B-B14F-4D97-AF65-F5344CB8AC3E}">
        <p14:creationId xmlns:p14="http://schemas.microsoft.com/office/powerpoint/2010/main" val="36029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arn(inHorizontal)">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anim calcmode="lin" valueType="num">
                                      <p:cBhvr>
                                        <p:cTn id="13"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Effect transition="in" filter="fade">
                                      <p:cBhvr>
                                        <p:cTn id="20" dur="1000"/>
                                        <p:tgtEl>
                                          <p:spTgt spid="33795">
                                            <p:txEl>
                                              <p:pRg st="1" end="1"/>
                                            </p:txEl>
                                          </p:spTgt>
                                        </p:tgtEl>
                                      </p:cBhvr>
                                    </p:animEffect>
                                    <p:anim calcmode="lin" valueType="num">
                                      <p:cBhvr>
                                        <p:cTn id="21"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379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37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3795">
                                            <p:txEl>
                                              <p:pRg st="2" end="2"/>
                                            </p:txEl>
                                          </p:spTgt>
                                        </p:tgtEl>
                                        <p:attrNameLst>
                                          <p:attrName>style.visibility</p:attrName>
                                        </p:attrNameLst>
                                      </p:cBhvr>
                                      <p:to>
                                        <p:strVal val="visible"/>
                                      </p:to>
                                    </p:set>
                                    <p:animEffect transition="in" filter="fade">
                                      <p:cBhvr>
                                        <p:cTn id="28" dur="1000"/>
                                        <p:tgtEl>
                                          <p:spTgt spid="33795">
                                            <p:txEl>
                                              <p:pRg st="2" end="2"/>
                                            </p:txEl>
                                          </p:spTgt>
                                        </p:tgtEl>
                                      </p:cBhvr>
                                    </p:animEffect>
                                    <p:anim calcmode="lin" valueType="num">
                                      <p:cBhvr>
                                        <p:cTn id="29"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DAC623-028A-48C8-BB1C-C62145A305FC}" type="slidenum">
              <a:rPr lang="en-US" altLang="en-US">
                <a:solidFill>
                  <a:srgbClr val="FFFFFF"/>
                </a:solidFill>
              </a:rPr>
              <a:pPr/>
              <a:t>38</a:t>
            </a:fld>
            <a:endParaRPr lang="en-US" altLang="en-US">
              <a:solidFill>
                <a:srgbClr val="FFFFFF"/>
              </a:solidFill>
            </a:endParaRPr>
          </a:p>
        </p:txBody>
      </p:sp>
      <p:sp>
        <p:nvSpPr>
          <p:cNvPr id="33795" name="Rectangle 3"/>
          <p:cNvSpPr>
            <a:spLocks noGrp="1" noChangeArrowheads="1"/>
          </p:cNvSpPr>
          <p:nvPr>
            <p:ph type="body" idx="1"/>
          </p:nvPr>
        </p:nvSpPr>
        <p:spPr>
          <a:xfrm>
            <a:off x="457200" y="2327275"/>
            <a:ext cx="8229600" cy="4378325"/>
          </a:xfrm>
        </p:spPr>
        <p:txBody>
          <a:bodyPr/>
          <a:lstStyle/>
          <a:p>
            <a:pPr>
              <a:lnSpc>
                <a:spcPct val="90000"/>
              </a:lnSpc>
            </a:pPr>
            <a:r>
              <a:rPr lang="en-US" altLang="en-US" sz="3600" dirty="0" smtClean="0"/>
              <a:t>The </a:t>
            </a:r>
            <a:r>
              <a:rPr lang="en-US" altLang="en-US" sz="3600" dirty="0"/>
              <a:t>earth has woe because </a:t>
            </a:r>
            <a:endParaRPr lang="en-US" altLang="en-US" sz="3600" dirty="0" smtClean="0"/>
          </a:p>
          <a:p>
            <a:pPr lvl="1">
              <a:lnSpc>
                <a:spcPct val="90000"/>
              </a:lnSpc>
            </a:pPr>
            <a:r>
              <a:rPr lang="en-US" altLang="en-US" sz="3200" dirty="0" smtClean="0"/>
              <a:t>Satan </a:t>
            </a:r>
            <a:r>
              <a:rPr lang="en-US" altLang="en-US" sz="3200" dirty="0"/>
              <a:t>is turning his attention to punishing those who are named in the book of </a:t>
            </a:r>
            <a:r>
              <a:rPr lang="en-US" altLang="en-US" sz="3200" dirty="0" smtClean="0"/>
              <a:t>life</a:t>
            </a:r>
          </a:p>
          <a:p>
            <a:pPr lvl="1">
              <a:lnSpc>
                <a:spcPct val="90000"/>
              </a:lnSpc>
            </a:pPr>
            <a:r>
              <a:rPr lang="en-US" altLang="en-US" sz="3200" dirty="0" smtClean="0"/>
              <a:t>intense </a:t>
            </a:r>
            <a:r>
              <a:rPr lang="en-US" altLang="en-US" sz="3200" dirty="0"/>
              <a:t>persecution will come</a:t>
            </a:r>
          </a:p>
        </p:txBody>
      </p:sp>
      <p:sp>
        <p:nvSpPr>
          <p:cNvPr id="7" name="Rectangle 2"/>
          <p:cNvSpPr>
            <a:spLocks noGrp="1" noChangeArrowheads="1"/>
          </p:cNvSpPr>
          <p:nvPr>
            <p:ph type="title"/>
          </p:nvPr>
        </p:nvSpPr>
        <p:spPr/>
        <p:txBody>
          <a:bodyPr/>
          <a:lstStyle/>
          <a:p>
            <a:r>
              <a:rPr lang="en-US" altLang="en-US" sz="4000" dirty="0"/>
              <a:t>Heaven Rejoices; Woe to the Earth</a:t>
            </a:r>
            <a:br>
              <a:rPr lang="en-US" altLang="en-US" sz="4000" dirty="0"/>
            </a:br>
            <a:r>
              <a:rPr lang="en-US" altLang="en-US" sz="4000" dirty="0"/>
              <a:t>(v. 12)</a:t>
            </a:r>
            <a:br>
              <a:rPr lang="en-US" altLang="en-US" sz="4000" dirty="0"/>
            </a:br>
            <a:r>
              <a:rPr lang="en-US" altLang="en-US" sz="2800" i="1" dirty="0"/>
              <a:t>Question 10</a:t>
            </a:r>
          </a:p>
        </p:txBody>
      </p:sp>
    </p:spTree>
    <p:extLst>
      <p:ext uri="{BB962C8B-B14F-4D97-AF65-F5344CB8AC3E}">
        <p14:creationId xmlns:p14="http://schemas.microsoft.com/office/powerpoint/2010/main" val="254128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1000"/>
                                        <p:tgtEl>
                                          <p:spTgt spid="33795">
                                            <p:txEl>
                                              <p:pRg st="2" end="2"/>
                                            </p:txEl>
                                          </p:spTgt>
                                        </p:tgtEl>
                                      </p:cBhvr>
                                    </p:animEffect>
                                    <p:anim calcmode="lin" valueType="num">
                                      <p:cBhvr>
                                        <p:cTn id="8"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E5AD03-3AD2-4050-865F-205856D41DD4}" type="slidenum">
              <a:rPr lang="en-US" altLang="en-US">
                <a:solidFill>
                  <a:srgbClr val="FFFFFF"/>
                </a:solidFill>
              </a:rPr>
              <a:pPr/>
              <a:t>39</a:t>
            </a:fld>
            <a:endParaRPr lang="en-US" altLang="en-US">
              <a:solidFill>
                <a:srgbClr val="FFFFFF"/>
              </a:solidFill>
            </a:endParaRPr>
          </a:p>
        </p:txBody>
      </p:sp>
      <p:sp>
        <p:nvSpPr>
          <p:cNvPr id="34818" name="Rectangle 2"/>
          <p:cNvSpPr>
            <a:spLocks noGrp="1" noChangeArrowheads="1"/>
          </p:cNvSpPr>
          <p:nvPr>
            <p:ph type="title"/>
          </p:nvPr>
        </p:nvSpPr>
        <p:spPr/>
        <p:txBody>
          <a:bodyPr/>
          <a:lstStyle/>
          <a:p>
            <a:r>
              <a:rPr lang="en-US" altLang="en-US" sz="4000"/>
              <a:t>The Persecution and Preservation of the Woman (12:13-17)</a:t>
            </a:r>
          </a:p>
        </p:txBody>
      </p:sp>
      <p:sp>
        <p:nvSpPr>
          <p:cNvPr id="34819" name="Rectangle 3"/>
          <p:cNvSpPr>
            <a:spLocks noGrp="1" noChangeArrowheads="1"/>
          </p:cNvSpPr>
          <p:nvPr>
            <p:ph type="body" idx="1"/>
          </p:nvPr>
        </p:nvSpPr>
        <p:spPr/>
        <p:txBody>
          <a:bodyPr/>
          <a:lstStyle/>
          <a:p>
            <a:r>
              <a:rPr lang="en-US" altLang="en-US" dirty="0"/>
              <a:t>Satan recognized his defeat in heaven and adjusted his tactics to persecute those on the earth (v. 13)</a:t>
            </a:r>
          </a:p>
          <a:p>
            <a:pPr lvl="1"/>
            <a:r>
              <a:rPr lang="en-US" altLang="en-US" dirty="0"/>
              <a:t>“persecuted the woman” (v. 13</a:t>
            </a:r>
            <a:r>
              <a:rPr lang="en-US" altLang="en-US" dirty="0" smtClean="0"/>
              <a:t>)</a:t>
            </a:r>
          </a:p>
          <a:p>
            <a:pPr lvl="1"/>
            <a:r>
              <a:rPr lang="en-US" altLang="en-US" dirty="0" smtClean="0"/>
              <a:t>“</a:t>
            </a:r>
            <a:r>
              <a:rPr lang="en-US" altLang="en-US" dirty="0"/>
              <a:t>enraged” (v. 17)</a:t>
            </a:r>
          </a:p>
          <a:p>
            <a:pPr lvl="1"/>
            <a:r>
              <a:rPr lang="en-US" altLang="en-US" dirty="0"/>
              <a:t>“make war” (v. 17)</a:t>
            </a:r>
          </a:p>
        </p:txBody>
      </p:sp>
    </p:spTree>
    <p:extLst>
      <p:ext uri="{BB962C8B-B14F-4D97-AF65-F5344CB8AC3E}">
        <p14:creationId xmlns:p14="http://schemas.microsoft.com/office/powerpoint/2010/main" val="42758369"/>
      </p:ext>
    </p:extLst>
  </p:cSld>
  <p:clrMapOvr>
    <a:overrideClrMapping bg1="dk2" tx1="lt1" bg2="dk1"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481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19">
                                            <p:txEl>
                                              <p:pRg st="1" end="1"/>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Effect transition="in" filter="fade">
                                      <p:cBhvr>
                                        <p:cTn id="14" dur="1000"/>
                                        <p:tgtEl>
                                          <p:spTgt spid="34819">
                                            <p:txEl>
                                              <p:pRg st="2" end="2"/>
                                            </p:txEl>
                                          </p:spTgt>
                                        </p:tgtEl>
                                      </p:cBhvr>
                                    </p:animEffect>
                                    <p:anim calcmode="lin" valueType="num">
                                      <p:cBhvr>
                                        <p:cTn id="1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4819">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4819">
                                            <p:txEl>
                                              <p:pRg st="2" end="2"/>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Effect transition="in" filter="fade">
                                      <p:cBhvr>
                                        <p:cTn id="21" dur="1000"/>
                                        <p:tgtEl>
                                          <p:spTgt spid="34819">
                                            <p:txEl>
                                              <p:pRg st="3" end="3"/>
                                            </p:txEl>
                                          </p:spTgt>
                                        </p:tgtEl>
                                      </p:cBhvr>
                                    </p:animEffect>
                                    <p:anim calcmode="lin" valueType="num">
                                      <p:cBhvr>
                                        <p:cTn id="22"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4819">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8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5E94B10-733E-4568-957F-5777E0459FEE}" type="slidenum">
              <a:rPr lang="en-US" altLang="en-US">
                <a:solidFill>
                  <a:srgbClr val="FFFFFF"/>
                </a:solidFill>
              </a:rPr>
              <a:pPr/>
              <a:t>4</a:t>
            </a:fld>
            <a:endParaRPr lang="en-US" altLang="en-US">
              <a:solidFill>
                <a:srgbClr val="FFFFFF"/>
              </a:solidFill>
            </a:endParaRPr>
          </a:p>
        </p:txBody>
      </p:sp>
      <p:sp>
        <p:nvSpPr>
          <p:cNvPr id="8195" name="Rectangle 3"/>
          <p:cNvSpPr>
            <a:spLocks noGrp="1" noChangeArrowheads="1"/>
          </p:cNvSpPr>
          <p:nvPr>
            <p:ph type="body" idx="1"/>
          </p:nvPr>
        </p:nvSpPr>
        <p:spPr>
          <a:xfrm>
            <a:off x="457200" y="1600200"/>
            <a:ext cx="8229600" cy="3505200"/>
          </a:xfrm>
        </p:spPr>
        <p:txBody>
          <a:bodyPr/>
          <a:lstStyle/>
          <a:p>
            <a:r>
              <a:rPr lang="en-US" altLang="en-US" dirty="0"/>
              <a:t>Question 2?</a:t>
            </a:r>
          </a:p>
          <a:p>
            <a:r>
              <a:rPr lang="en-US" altLang="en-US" dirty="0"/>
              <a:t>A great sign – symbol – represents something other than the obvious</a:t>
            </a:r>
          </a:p>
        </p:txBody>
      </p:sp>
      <p:graphicFrame>
        <p:nvGraphicFramePr>
          <p:cNvPr id="8196" name="Object 4">
            <a:hlinkClick r:id="" action="ppaction://ole?verb=0"/>
          </p:cNvPr>
          <p:cNvGraphicFramePr>
            <a:graphicFrameLocks noChangeAspect="1"/>
          </p:cNvGraphicFramePr>
          <p:nvPr>
            <p:extLst>
              <p:ext uri="{D42A27DB-BD31-4B8C-83A1-F6EECF244321}">
                <p14:modId xmlns:p14="http://schemas.microsoft.com/office/powerpoint/2010/main" val="2147788165"/>
              </p:ext>
            </p:extLst>
          </p:nvPr>
        </p:nvGraphicFramePr>
        <p:xfrm>
          <a:off x="1981200" y="3476467"/>
          <a:ext cx="5181600" cy="3381533"/>
        </p:xfrm>
        <a:graphic>
          <a:graphicData uri="http://schemas.openxmlformats.org/presentationml/2006/ole">
            <mc:AlternateContent xmlns:mc="http://schemas.openxmlformats.org/markup-compatibility/2006">
              <mc:Choice xmlns:v="urn:schemas-microsoft-com:vml" Requires="v">
                <p:oleObj spid="_x0000_s2056" name="Presentation" r:id="rId5" imgW="3761217" imgH="2819546" progId="PowerPoint.Show.8">
                  <p:embed/>
                </p:oleObj>
              </mc:Choice>
              <mc:Fallback>
                <p:oleObj name="Presentation" r:id="rId5" imgW="3761217" imgH="2819546" progId="PowerPoint.Show.8">
                  <p:embed/>
                  <p:pic>
                    <p:nvPicPr>
                      <p:cNvPr id="0" name=""/>
                      <p:cNvPicPr>
                        <a:picLocks noChangeAspect="1" noChangeArrowheads="1"/>
                      </p:cNvPicPr>
                      <p:nvPr/>
                    </p:nvPicPr>
                    <p:blipFill>
                      <a:blip r:embed="rId6"/>
                      <a:srcRect/>
                      <a:stretch>
                        <a:fillRect/>
                      </a:stretch>
                    </p:blipFill>
                    <p:spPr bwMode="auto">
                      <a:xfrm>
                        <a:off x="1981200" y="3476467"/>
                        <a:ext cx="5181600" cy="33815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2290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barn(inHorizontal)">
                                      <p:cBhvr>
                                        <p:cTn id="14" dur="500"/>
                                        <p:tgtEl>
                                          <p:spTgt spid="81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Effect transition="in" filter="fade">
                                      <p:cBhvr>
                                        <p:cTn id="19" dur="1000"/>
                                        <p:tgtEl>
                                          <p:spTgt spid="8195">
                                            <p:txEl>
                                              <p:pRg st="1" end="1"/>
                                            </p:txEl>
                                          </p:spTgt>
                                        </p:tgtEl>
                                      </p:cBhvr>
                                    </p:animEffect>
                                    <p:anim calcmode="lin" valueType="num">
                                      <p:cBhvr>
                                        <p:cTn id="20"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EBBB99-98E6-4542-9098-6A0B8F43B8DC}" type="slidenum">
              <a:rPr lang="en-US" altLang="en-US">
                <a:solidFill>
                  <a:srgbClr val="FFFFFF"/>
                </a:solidFill>
              </a:rPr>
              <a:pPr/>
              <a:t>40</a:t>
            </a:fld>
            <a:endParaRPr lang="en-US" altLang="en-US">
              <a:solidFill>
                <a:srgbClr val="FFFFFF"/>
              </a:solidFill>
            </a:endParaRPr>
          </a:p>
        </p:txBody>
      </p:sp>
      <p:sp>
        <p:nvSpPr>
          <p:cNvPr id="36866" name="Rectangle 2"/>
          <p:cNvSpPr>
            <a:spLocks noGrp="1" noChangeArrowheads="1"/>
          </p:cNvSpPr>
          <p:nvPr>
            <p:ph type="title"/>
          </p:nvPr>
        </p:nvSpPr>
        <p:spPr/>
        <p:txBody>
          <a:bodyPr/>
          <a:lstStyle/>
          <a:p>
            <a:r>
              <a:rPr lang="en-US" altLang="en-US" sz="4000"/>
              <a:t>The Persecution and Preservation of the Woman (12:13-17)</a:t>
            </a:r>
          </a:p>
        </p:txBody>
      </p:sp>
      <p:sp>
        <p:nvSpPr>
          <p:cNvPr id="36867" name="Rectangle 3"/>
          <p:cNvSpPr>
            <a:spLocks noGrp="1" noChangeArrowheads="1"/>
          </p:cNvSpPr>
          <p:nvPr>
            <p:ph type="body" idx="1"/>
          </p:nvPr>
        </p:nvSpPr>
        <p:spPr>
          <a:xfrm>
            <a:off x="457200" y="1600200"/>
            <a:ext cx="8458200" cy="5257800"/>
          </a:xfrm>
        </p:spPr>
        <p:txBody>
          <a:bodyPr>
            <a:normAutofit/>
          </a:bodyPr>
          <a:lstStyle/>
          <a:p>
            <a:r>
              <a:rPr lang="en-US" altLang="en-US" dirty="0" smtClean="0"/>
              <a:t>The </a:t>
            </a:r>
            <a:r>
              <a:rPr lang="en-US" altLang="en-US" dirty="0"/>
              <a:t>woman was given two wings of a great eagle to fly into the </a:t>
            </a:r>
            <a:r>
              <a:rPr lang="en-US" altLang="en-US" dirty="0" smtClean="0"/>
              <a:t>wilderness to “her place”</a:t>
            </a:r>
            <a:endParaRPr lang="en-US" altLang="en-US" dirty="0"/>
          </a:p>
          <a:p>
            <a:pPr lvl="1"/>
            <a:r>
              <a:rPr lang="en-US" altLang="en-US" dirty="0"/>
              <a:t>a</a:t>
            </a:r>
            <a:r>
              <a:rPr lang="en-US" altLang="en-US" dirty="0" smtClean="0"/>
              <a:t>part from God, she would have no chance </a:t>
            </a:r>
            <a:br>
              <a:rPr lang="en-US" altLang="en-US" dirty="0" smtClean="0"/>
            </a:br>
            <a:r>
              <a:rPr lang="en-US" altLang="en-US" dirty="0" smtClean="0"/>
              <a:t>(Rev. 12:1-4)</a:t>
            </a:r>
          </a:p>
          <a:p>
            <a:pPr lvl="1"/>
            <a:r>
              <a:rPr lang="en-US" altLang="en-US" dirty="0" smtClean="0"/>
              <a:t>God provides for her escape, refuge, and spiritual nourishment during the “3 ½” yrs. hardship</a:t>
            </a:r>
            <a:endParaRPr lang="en-US" altLang="en-US" dirty="0"/>
          </a:p>
          <a:p>
            <a:pPr lvl="1"/>
            <a:r>
              <a:rPr lang="en-US" altLang="en-US" dirty="0" smtClean="0"/>
              <a:t>“wilderness” </a:t>
            </a:r>
            <a:r>
              <a:rPr lang="en-US" altLang="en-US" dirty="0"/>
              <a:t>represents </a:t>
            </a:r>
            <a:r>
              <a:rPr lang="en-US" altLang="en-US" dirty="0" smtClean="0"/>
              <a:t>a place of salvation </a:t>
            </a:r>
            <a:r>
              <a:rPr lang="en-US" altLang="en-US" dirty="0"/>
              <a:t>and is in contrast to the “great city” (11:8</a:t>
            </a:r>
            <a:r>
              <a:rPr lang="en-US" altLang="en-US" dirty="0" smtClean="0"/>
              <a:t>)</a:t>
            </a:r>
          </a:p>
          <a:p>
            <a:pPr lvl="1"/>
            <a:r>
              <a:rPr lang="en-US" altLang="en-US" dirty="0"/>
              <a:t>i</a:t>
            </a:r>
            <a:r>
              <a:rPr lang="en-US" altLang="en-US" dirty="0" smtClean="0"/>
              <a:t>t is not her “destination” anymore than the wilderness was Israel’s—a stopping place on the way to the promised land!</a:t>
            </a:r>
          </a:p>
        </p:txBody>
      </p:sp>
    </p:spTree>
    <p:extLst>
      <p:ext uri="{BB962C8B-B14F-4D97-AF65-F5344CB8AC3E}">
        <p14:creationId xmlns:p14="http://schemas.microsoft.com/office/powerpoint/2010/main" val="370860838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1000"/>
                                        <p:tgtEl>
                                          <p:spTgt spid="36867">
                                            <p:txEl>
                                              <p:pRg st="1" end="1"/>
                                            </p:txEl>
                                          </p:spTgt>
                                        </p:tgtEl>
                                      </p:cBhvr>
                                    </p:animEffect>
                                    <p:anim calcmode="lin" valueType="num">
                                      <p:cBhvr>
                                        <p:cTn id="8"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anim calcmode="lin" valueType="num">
                                      <p:cBhvr>
                                        <p:cTn id="16"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686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8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Effect transition="in" filter="fade">
                                      <p:cBhvr>
                                        <p:cTn id="23" dur="1000"/>
                                        <p:tgtEl>
                                          <p:spTgt spid="36867">
                                            <p:txEl>
                                              <p:pRg st="3" end="3"/>
                                            </p:txEl>
                                          </p:spTgt>
                                        </p:tgtEl>
                                      </p:cBhvr>
                                    </p:animEffect>
                                    <p:anim calcmode="lin" valueType="num">
                                      <p:cBhvr>
                                        <p:cTn id="2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68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1000"/>
                                        <p:tgtEl>
                                          <p:spTgt spid="36867">
                                            <p:txEl>
                                              <p:pRg st="4" end="4"/>
                                            </p:txEl>
                                          </p:spTgt>
                                        </p:tgtEl>
                                      </p:cBhvr>
                                    </p:animEffect>
                                    <p:anim calcmode="lin" valueType="num">
                                      <p:cBhvr>
                                        <p:cTn id="32"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686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86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EBBB99-98E6-4542-9098-6A0B8F43B8DC}" type="slidenum">
              <a:rPr lang="en-US" altLang="en-US">
                <a:solidFill>
                  <a:srgbClr val="FFFFFF"/>
                </a:solidFill>
              </a:rPr>
              <a:pPr/>
              <a:t>41</a:t>
            </a:fld>
            <a:endParaRPr lang="en-US" altLang="en-US">
              <a:solidFill>
                <a:srgbClr val="FFFFFF"/>
              </a:solidFill>
            </a:endParaRPr>
          </a:p>
        </p:txBody>
      </p:sp>
      <p:sp>
        <p:nvSpPr>
          <p:cNvPr id="36866" name="Rectangle 2"/>
          <p:cNvSpPr>
            <a:spLocks noGrp="1" noChangeArrowheads="1"/>
          </p:cNvSpPr>
          <p:nvPr>
            <p:ph type="title"/>
          </p:nvPr>
        </p:nvSpPr>
        <p:spPr/>
        <p:txBody>
          <a:bodyPr/>
          <a:lstStyle/>
          <a:p>
            <a:r>
              <a:rPr lang="en-US" altLang="en-US" sz="4000"/>
              <a:t>The Persecution and Preservation of the Woman (12:13-17)</a:t>
            </a:r>
          </a:p>
        </p:txBody>
      </p:sp>
      <p:sp>
        <p:nvSpPr>
          <p:cNvPr id="36867" name="Rectangle 3"/>
          <p:cNvSpPr>
            <a:spLocks noGrp="1" noChangeArrowheads="1"/>
          </p:cNvSpPr>
          <p:nvPr>
            <p:ph type="body" idx="1"/>
          </p:nvPr>
        </p:nvSpPr>
        <p:spPr>
          <a:xfrm>
            <a:off x="457200" y="1600200"/>
            <a:ext cx="8229600" cy="5257800"/>
          </a:xfrm>
        </p:spPr>
        <p:txBody>
          <a:bodyPr>
            <a:normAutofit/>
          </a:bodyPr>
          <a:lstStyle/>
          <a:p>
            <a:r>
              <a:rPr lang="en-US" altLang="en-US" dirty="0" smtClean="0"/>
              <a:t>The </a:t>
            </a:r>
            <a:r>
              <a:rPr lang="en-US" altLang="en-US" dirty="0"/>
              <a:t>woman was given two wings of a great eagle to fly into the </a:t>
            </a:r>
            <a:r>
              <a:rPr lang="en-US" altLang="en-US" dirty="0" smtClean="0"/>
              <a:t>wilderness to her place</a:t>
            </a:r>
            <a:endParaRPr lang="en-US" altLang="en-US" dirty="0"/>
          </a:p>
          <a:p>
            <a:pPr lvl="1"/>
            <a:r>
              <a:rPr lang="en-US" altLang="en-US" dirty="0" smtClean="0"/>
              <a:t>reminiscent of Pharaoh and God’s deliverance of Israel (Is. 51:1-11, see v. 9, 10)</a:t>
            </a:r>
          </a:p>
          <a:p>
            <a:pPr lvl="2"/>
            <a:r>
              <a:rPr lang="en-US" altLang="en-US" dirty="0" smtClean="0"/>
              <a:t>“</a:t>
            </a:r>
            <a:r>
              <a:rPr lang="en-US" altLang="en-US" dirty="0" err="1" smtClean="0"/>
              <a:t>rahab</a:t>
            </a:r>
            <a:r>
              <a:rPr lang="en-US" altLang="en-US" dirty="0" smtClean="0"/>
              <a:t>” (cf. Is. 30:7) &amp; “serpent” (</a:t>
            </a:r>
            <a:r>
              <a:rPr lang="en-US" altLang="en-US" i="1" dirty="0" smtClean="0"/>
              <a:t>dragon</a:t>
            </a:r>
            <a:r>
              <a:rPr lang="en-US" altLang="en-US" dirty="0" smtClean="0"/>
              <a:t>, </a:t>
            </a:r>
            <a:r>
              <a:rPr lang="en-US" altLang="en-US" dirty="0" err="1" smtClean="0"/>
              <a:t>KJV</a:t>
            </a:r>
            <a:r>
              <a:rPr lang="en-US" altLang="en-US" dirty="0" smtClean="0"/>
              <a:t>)</a:t>
            </a:r>
          </a:p>
          <a:p>
            <a:pPr lvl="1"/>
            <a:r>
              <a:rPr lang="en-US" altLang="en-US" dirty="0" smtClean="0"/>
              <a:t>“You have seen what I did to the Egyptians, and how I bore you on eagles’ wings and brought you to Myself. Now therefore, if you will indeed obey My voice and keep My covenant, then you shall be a special treasure to Me above all people; for all the earth is Mine” (Ex. 19:4)</a:t>
            </a:r>
          </a:p>
        </p:txBody>
      </p:sp>
    </p:spTree>
    <p:extLst>
      <p:ext uri="{BB962C8B-B14F-4D97-AF65-F5344CB8AC3E}">
        <p14:creationId xmlns:p14="http://schemas.microsoft.com/office/powerpoint/2010/main" val="247367307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Effect transition="in" filter="fade">
                                      <p:cBhvr>
                                        <p:cTn id="7" dur="1000"/>
                                        <p:tgtEl>
                                          <p:spTgt spid="36867">
                                            <p:txEl>
                                              <p:pRg st="3" end="3"/>
                                            </p:txEl>
                                          </p:spTgt>
                                        </p:tgtEl>
                                      </p:cBhvr>
                                    </p:animEffect>
                                    <p:anim calcmode="lin" valueType="num">
                                      <p:cBhvr>
                                        <p:cTn id="8"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artisticPencilGrayscale trans="53000" pencilSize="21"/>
                    </a14:imgEffect>
                    <a14:imgEffect>
                      <a14:sharpenSoften amount="40000"/>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4577" y="0"/>
            <a:ext cx="9148577" cy="6858000"/>
          </a:xfrm>
          <a:prstGeom prst="rect">
            <a:avLst/>
          </a:prstGeom>
          <a:ln>
            <a:noFill/>
          </a:ln>
          <a:effectLst>
            <a:outerShdw blurRad="292100" dist="139700" dir="2700000" algn="tl" rotWithShape="0">
              <a:srgbClr val="333333">
                <a:alpha val="65000"/>
              </a:srgbClr>
            </a:outerShdw>
          </a:effectLst>
        </p:spPr>
      </p:pic>
      <p:sp>
        <p:nvSpPr>
          <p:cNvPr id="7" name="Slide Number Placeholder 5"/>
          <p:cNvSpPr>
            <a:spLocks noGrp="1"/>
          </p:cNvSpPr>
          <p:nvPr>
            <p:ph type="sldNum" sz="quarter" idx="12"/>
          </p:nvPr>
        </p:nvSpPr>
        <p:spPr/>
        <p:txBody>
          <a:bodyPr/>
          <a:lstStyle/>
          <a:p>
            <a:fld id="{48217F1E-3E2A-48FF-A571-D55D9F1C47DD}" type="slidenum">
              <a:rPr lang="en-US" altLang="en-US">
                <a:solidFill>
                  <a:srgbClr val="FFFFFF"/>
                </a:solidFill>
              </a:rPr>
              <a:pPr/>
              <a:t>42</a:t>
            </a:fld>
            <a:endParaRPr lang="en-US" altLang="en-US">
              <a:solidFill>
                <a:srgbClr val="FFFFFF"/>
              </a:solidFill>
            </a:endParaRPr>
          </a:p>
        </p:txBody>
      </p:sp>
      <p:sp>
        <p:nvSpPr>
          <p:cNvPr id="37890" name="Rectangle 2"/>
          <p:cNvSpPr>
            <a:spLocks noGrp="1" noChangeArrowheads="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en-US" sz="4000" dirty="0" smtClean="0">
                <a:ln>
                  <a:solidFill>
                    <a:schemeClr val="bg1">
                      <a:lumMod val="50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Serpent’s Flood and the Earth’s Help (12:15, 16)</a:t>
            </a:r>
            <a:endParaRPr lang="en-US" altLang="en-US" sz="4000" dirty="0">
              <a:ln>
                <a:solidFill>
                  <a:schemeClr val="bg1">
                    <a:lumMod val="50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7891" name="Rectangle 3"/>
          <p:cNvSpPr>
            <a:spLocks noGrp="1" noChangeArrowheads="1"/>
          </p:cNvSpPr>
          <p:nvPr>
            <p:ph type="body" idx="1"/>
          </p:nvPr>
        </p:nvSpPr>
        <p:spPr>
          <a:xfrm>
            <a:off x="457200" y="1600200"/>
            <a:ext cx="8458200" cy="4724400"/>
          </a:xfrm>
        </p:spPr>
        <p:txBody>
          <a:bodyPr/>
          <a:lstStyle/>
          <a:p>
            <a:pPr>
              <a:buBlip>
                <a:blip r:embed="rId6"/>
              </a:buBlip>
            </a:pP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A flood </a:t>
            </a:r>
            <a:r>
              <a:rPr lang="en-US" altLang="en-US" dirty="0">
                <a:ln>
                  <a:solidFill>
                    <a:schemeClr val="bg1"/>
                  </a:solidFill>
                </a:ln>
                <a:effectLst>
                  <a:glow rad="101600">
                    <a:schemeClr val="bg1">
                      <a:lumMod val="75000"/>
                      <a:alpha val="60000"/>
                    </a:schemeClr>
                  </a:glow>
                </a:effectLst>
                <a:latin typeface="Arial Black" panose="020B0A04020102020204" pitchFamily="34" charset="0"/>
              </a:rPr>
              <a:t>of </a:t>
            </a: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evil (Ps. 18:4-6, 16-19)</a:t>
            </a:r>
            <a:endParaRPr lang="en-US" altLang="en-US" dirty="0">
              <a:ln>
                <a:solidFill>
                  <a:schemeClr val="bg1"/>
                </a:solidFill>
              </a:ln>
              <a:effectLst>
                <a:glow rad="101600">
                  <a:schemeClr val="bg1">
                    <a:lumMod val="75000"/>
                    <a:alpha val="60000"/>
                  </a:schemeClr>
                </a:glow>
              </a:effectLst>
              <a:latin typeface="Arial Black" panose="020B0A04020102020204" pitchFamily="34" charset="0"/>
            </a:endParaRPr>
          </a:p>
          <a:p>
            <a:pPr>
              <a:buBlip>
                <a:blip r:embed="rId6"/>
              </a:buBlip>
            </a:pP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The </a:t>
            </a:r>
            <a:r>
              <a:rPr lang="en-US" altLang="en-US" dirty="0">
                <a:ln>
                  <a:solidFill>
                    <a:schemeClr val="bg1"/>
                  </a:solidFill>
                </a:ln>
                <a:effectLst>
                  <a:glow rad="101600">
                    <a:schemeClr val="bg1">
                      <a:lumMod val="75000"/>
                      <a:alpha val="60000"/>
                    </a:schemeClr>
                  </a:glow>
                </a:effectLst>
                <a:latin typeface="Arial Black" panose="020B0A04020102020204" pitchFamily="34" charset="0"/>
              </a:rPr>
              <a:t>earth helped the woman</a:t>
            </a:r>
          </a:p>
          <a:p>
            <a:pPr lvl="1">
              <a:buBlip>
                <a:blip r:embed="rId7"/>
              </a:buBlip>
            </a:pP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Psalm 66:5-7; Numbers 16:31-33</a:t>
            </a:r>
          </a:p>
          <a:p>
            <a:pPr lvl="1">
              <a:buBlip>
                <a:blip r:embed="rId7"/>
              </a:buBlip>
            </a:pP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earth </a:t>
            </a:r>
            <a:r>
              <a:rPr lang="en-US" altLang="en-US" dirty="0">
                <a:ln>
                  <a:solidFill>
                    <a:schemeClr val="bg1"/>
                  </a:solidFill>
                </a:ln>
                <a:effectLst>
                  <a:glow rad="101600">
                    <a:schemeClr val="bg1">
                      <a:lumMod val="75000"/>
                      <a:alpha val="60000"/>
                    </a:schemeClr>
                  </a:glow>
                </a:effectLst>
                <a:latin typeface="Arial Black" panose="020B0A04020102020204" pitchFamily="34" charset="0"/>
              </a:rPr>
              <a:t>= </a:t>
            </a: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the rest </a:t>
            </a:r>
            <a:r>
              <a:rPr lang="en-US" altLang="en-US" dirty="0">
                <a:ln>
                  <a:solidFill>
                    <a:schemeClr val="bg1"/>
                  </a:solidFill>
                </a:ln>
                <a:effectLst>
                  <a:glow rad="101600">
                    <a:schemeClr val="bg1">
                      <a:lumMod val="75000"/>
                      <a:alpha val="60000"/>
                    </a:schemeClr>
                  </a:glow>
                </a:effectLst>
                <a:latin typeface="Arial Black" panose="020B0A04020102020204" pitchFamily="34" charset="0"/>
              </a:rPr>
              <a:t>of the world’s inhabitants (Harkrider)</a:t>
            </a:r>
          </a:p>
          <a:p>
            <a:pPr lvl="1">
              <a:buBlip>
                <a:blip r:embed="rId7"/>
              </a:buBlip>
            </a:pPr>
            <a:r>
              <a:rPr lang="en-US" altLang="en-US" dirty="0">
                <a:ln>
                  <a:solidFill>
                    <a:schemeClr val="bg1"/>
                  </a:solidFill>
                </a:ln>
                <a:effectLst>
                  <a:glow rad="101600">
                    <a:schemeClr val="bg1">
                      <a:lumMod val="75000"/>
                      <a:alpha val="60000"/>
                    </a:schemeClr>
                  </a:glow>
                </a:effectLst>
                <a:latin typeface="Arial Black" panose="020B0A04020102020204" pitchFamily="34" charset="0"/>
              </a:rPr>
              <a:t>p</a:t>
            </a: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erhaps diverting the attention away from Christians by unrest, policy changes, etc.</a:t>
            </a:r>
          </a:p>
          <a:p>
            <a:pPr lvl="1">
              <a:buBlip>
                <a:blip r:embed="rId7"/>
              </a:buBlip>
            </a:pPr>
            <a:r>
              <a:rPr lang="en-US" altLang="en-US" dirty="0">
                <a:ln>
                  <a:solidFill>
                    <a:schemeClr val="bg1"/>
                  </a:solidFill>
                </a:ln>
                <a:effectLst>
                  <a:glow rad="101600">
                    <a:schemeClr val="bg1">
                      <a:lumMod val="75000"/>
                      <a:alpha val="60000"/>
                    </a:schemeClr>
                  </a:glow>
                </a:effectLst>
                <a:latin typeface="Arial Black" panose="020B0A04020102020204" pitchFamily="34" charset="0"/>
              </a:rPr>
              <a:t>l</a:t>
            </a:r>
            <a:r>
              <a:rPr lang="en-US" altLang="en-US" dirty="0" smtClean="0">
                <a:ln>
                  <a:solidFill>
                    <a:schemeClr val="bg1"/>
                  </a:solidFill>
                </a:ln>
                <a:effectLst>
                  <a:glow rad="101600">
                    <a:schemeClr val="bg1">
                      <a:lumMod val="75000"/>
                      <a:alpha val="60000"/>
                    </a:schemeClr>
                  </a:glow>
                </a:effectLst>
                <a:latin typeface="Arial Black" panose="020B0A04020102020204" pitchFamily="34" charset="0"/>
              </a:rPr>
              <a:t>ikely some kind of divine intervention</a:t>
            </a:r>
            <a:endParaRPr lang="en-US" altLang="en-US" dirty="0">
              <a:ln>
                <a:solidFill>
                  <a:schemeClr val="bg1"/>
                </a:solidFill>
              </a:ln>
              <a:effectLst>
                <a:glow rad="101600">
                  <a:schemeClr val="bg1">
                    <a:lumMod val="75000"/>
                    <a:alpha val="60000"/>
                  </a:schemeClr>
                </a:glow>
              </a:effectLst>
              <a:latin typeface="Arial Black" panose="020B0A04020102020204" pitchFamily="34" charset="0"/>
            </a:endParaRPr>
          </a:p>
        </p:txBody>
      </p:sp>
    </p:spTree>
    <p:extLst>
      <p:ext uri="{BB962C8B-B14F-4D97-AF65-F5344CB8AC3E}">
        <p14:creationId xmlns:p14="http://schemas.microsoft.com/office/powerpoint/2010/main" val="3702480859"/>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p:cTn id="7"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789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78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p:cTn id="21"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789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78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 calcmode="lin" valueType="num">
                                      <p:cBhvr>
                                        <p:cTn id="28"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789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7891">
                                            <p:txEl>
                                              <p:pRg st="5" end="5"/>
                                            </p:txEl>
                                          </p:spTgt>
                                        </p:tgtEl>
                                        <p:attrNameLst>
                                          <p:attrName>style.visibility</p:attrName>
                                        </p:attrNameLst>
                                      </p:cBhvr>
                                      <p:to>
                                        <p:strVal val="visible"/>
                                      </p:to>
                                    </p:set>
                                    <p:anim calcmode="lin" valueType="num">
                                      <p:cBhvr>
                                        <p:cTn id="35"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789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42D502-E89E-4563-A04E-29513ABFBECD}" type="slidenum">
              <a:rPr lang="en-US" altLang="en-US">
                <a:solidFill>
                  <a:srgbClr val="FFFFFF"/>
                </a:solidFill>
              </a:rPr>
              <a:pPr/>
              <a:t>43</a:t>
            </a:fld>
            <a:endParaRPr lang="en-US" altLang="en-US">
              <a:solidFill>
                <a:srgbClr val="FFFFFF"/>
              </a:solidFill>
            </a:endParaRPr>
          </a:p>
        </p:txBody>
      </p:sp>
      <p:sp>
        <p:nvSpPr>
          <p:cNvPr id="35842" name="Rectangle 2"/>
          <p:cNvSpPr>
            <a:spLocks noGrp="1" noChangeArrowheads="1"/>
          </p:cNvSpPr>
          <p:nvPr>
            <p:ph type="title"/>
          </p:nvPr>
        </p:nvSpPr>
        <p:spPr/>
        <p:txBody>
          <a:bodyPr/>
          <a:lstStyle/>
          <a:p>
            <a:r>
              <a:rPr lang="en-US" altLang="en-US" sz="4000"/>
              <a:t>The Rest Of Her Offspring (v. 17)</a:t>
            </a:r>
          </a:p>
        </p:txBody>
      </p:sp>
      <p:sp>
        <p:nvSpPr>
          <p:cNvPr id="35843"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en-US" altLang="en-US" dirty="0" smtClean="0"/>
              <a:t>The woman (church) could not be destroyed by the dragon (Satan)</a:t>
            </a:r>
          </a:p>
          <a:p>
            <a:pPr>
              <a:lnSpc>
                <a:spcPct val="90000"/>
              </a:lnSpc>
            </a:pPr>
            <a:r>
              <a:rPr lang="en-US" altLang="en-US" dirty="0" smtClean="0"/>
              <a:t>The rest of her offspring, viz., individual disciples can have their physical existence destroyed (Rev. 2:13)</a:t>
            </a:r>
            <a:endParaRPr lang="en-US" altLang="en-US" dirty="0"/>
          </a:p>
          <a:p>
            <a:pPr lvl="1">
              <a:lnSpc>
                <a:spcPct val="90000"/>
              </a:lnSpc>
            </a:pPr>
            <a:r>
              <a:rPr lang="en-US" altLang="en-US" dirty="0" smtClean="0"/>
              <a:t>2 </a:t>
            </a:r>
            <a:r>
              <a:rPr lang="en-US" altLang="en-US" dirty="0"/>
              <a:t>Timothy 3:12, “Yea, and all that will live godly in Christ Jesus shall suffer persecution</a:t>
            </a:r>
            <a:r>
              <a:rPr lang="en-US" altLang="en-US" dirty="0" smtClean="0"/>
              <a:t>.”</a:t>
            </a:r>
          </a:p>
        </p:txBody>
      </p:sp>
    </p:spTree>
    <p:extLst>
      <p:ext uri="{BB962C8B-B14F-4D97-AF65-F5344CB8AC3E}">
        <p14:creationId xmlns:p14="http://schemas.microsoft.com/office/powerpoint/2010/main" val="1020220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randombar(horizontal)">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randombar(horizontal)">
                                      <p:cBhvr>
                                        <p:cTn id="12"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42D502-E89E-4563-A04E-29513ABFBECD}" type="slidenum">
              <a:rPr lang="en-US" altLang="en-US">
                <a:solidFill>
                  <a:srgbClr val="FFFFFF"/>
                </a:solidFill>
              </a:rPr>
              <a:pPr/>
              <a:t>44</a:t>
            </a:fld>
            <a:endParaRPr lang="en-US" altLang="en-US">
              <a:solidFill>
                <a:srgbClr val="FFFFFF"/>
              </a:solidFill>
            </a:endParaRPr>
          </a:p>
        </p:txBody>
      </p:sp>
      <p:sp>
        <p:nvSpPr>
          <p:cNvPr id="35842" name="Rectangle 2"/>
          <p:cNvSpPr>
            <a:spLocks noGrp="1" noChangeArrowheads="1"/>
          </p:cNvSpPr>
          <p:nvPr>
            <p:ph type="title"/>
          </p:nvPr>
        </p:nvSpPr>
        <p:spPr/>
        <p:txBody>
          <a:bodyPr/>
          <a:lstStyle/>
          <a:p>
            <a:r>
              <a:rPr lang="en-US" altLang="en-US" sz="4000"/>
              <a:t>The Rest Of Her Offspring (v. 17)</a:t>
            </a:r>
          </a:p>
        </p:txBody>
      </p:sp>
      <p:sp>
        <p:nvSpPr>
          <p:cNvPr id="35843" name="Rectangle 3"/>
          <p:cNvSpPr>
            <a:spLocks noGrp="1" noChangeArrowheads="1"/>
          </p:cNvSpPr>
          <p:nvPr>
            <p:ph type="body" idx="1"/>
          </p:nvPr>
        </p:nvSpPr>
        <p:spPr>
          <a:xfrm>
            <a:off x="457200" y="1600200"/>
            <a:ext cx="8382000" cy="5257800"/>
          </a:xfrm>
        </p:spPr>
        <p:txBody>
          <a:bodyPr>
            <a:normAutofit/>
          </a:bodyPr>
          <a:lstStyle/>
          <a:p>
            <a:pPr>
              <a:lnSpc>
                <a:spcPct val="90000"/>
              </a:lnSpc>
            </a:pPr>
            <a:r>
              <a:rPr lang="en-US" altLang="en-US" dirty="0" smtClean="0"/>
              <a:t>The main objective of Satan’s assault against disciples is not physical, but spiritual</a:t>
            </a:r>
          </a:p>
          <a:p>
            <a:pPr lvl="1">
              <a:lnSpc>
                <a:spcPct val="90000"/>
              </a:lnSpc>
            </a:pPr>
            <a:r>
              <a:rPr lang="en-US" altLang="en-US" dirty="0"/>
              <a:t>t</a:t>
            </a:r>
            <a:r>
              <a:rPr lang="en-US" altLang="en-US" dirty="0" smtClean="0"/>
              <a:t>hose he physically killed were taken into a realm where he could no longer harm them (Rev. 14:13)—ANOTHER DEFEAT AGAINST SATAN!</a:t>
            </a:r>
          </a:p>
          <a:p>
            <a:pPr lvl="1">
              <a:lnSpc>
                <a:spcPct val="90000"/>
              </a:lnSpc>
            </a:pPr>
            <a:r>
              <a:rPr lang="en-US" altLang="en-US" dirty="0"/>
              <a:t>h</a:t>
            </a:r>
            <a:r>
              <a:rPr lang="en-US" altLang="en-US" dirty="0" smtClean="0"/>
              <a:t>owever, “FEAR” (of death, torture, etc.) could be an effective weapon against disciples to make them compromise with evil</a:t>
            </a:r>
          </a:p>
          <a:p>
            <a:pPr lvl="2">
              <a:lnSpc>
                <a:spcPct val="90000"/>
              </a:lnSpc>
            </a:pPr>
            <a:r>
              <a:rPr lang="en-US" altLang="en-US" dirty="0" smtClean="0"/>
              <a:t>Deuteronomy 31:6-8</a:t>
            </a:r>
          </a:p>
          <a:p>
            <a:pPr lvl="2">
              <a:lnSpc>
                <a:spcPct val="90000"/>
              </a:lnSpc>
            </a:pPr>
            <a:r>
              <a:rPr lang="en-US" altLang="en-US" dirty="0" smtClean="0"/>
              <a:t>Isaiah 51:6-8</a:t>
            </a:r>
          </a:p>
          <a:p>
            <a:pPr lvl="2">
              <a:lnSpc>
                <a:spcPct val="90000"/>
              </a:lnSpc>
            </a:pPr>
            <a:r>
              <a:rPr lang="en-US" altLang="en-US" dirty="0" smtClean="0"/>
              <a:t>Matthew 10:28-31</a:t>
            </a:r>
          </a:p>
          <a:p>
            <a:pPr lvl="2">
              <a:lnSpc>
                <a:spcPct val="90000"/>
              </a:lnSpc>
            </a:pPr>
            <a:r>
              <a:rPr lang="en-US" altLang="en-US" dirty="0" smtClean="0"/>
              <a:t>Revelation 2:10</a:t>
            </a:r>
            <a:endParaRPr lang="en-US" altLang="en-US" dirty="0"/>
          </a:p>
        </p:txBody>
      </p:sp>
    </p:spTree>
    <p:extLst>
      <p:ext uri="{BB962C8B-B14F-4D97-AF65-F5344CB8AC3E}">
        <p14:creationId xmlns:p14="http://schemas.microsoft.com/office/powerpoint/2010/main" val="2763416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randombar(horizontal)">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randombar(horizontal)">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randombar(horizontal)">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randombar(horizontal)">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randombar(horizontal)">
                                      <p:cBhvr>
                                        <p:cTn id="27" dur="500"/>
                                        <p:tgtEl>
                                          <p:spTgt spid="358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843">
                                            <p:txEl>
                                              <p:pRg st="6" end="6"/>
                                            </p:txEl>
                                          </p:spTgt>
                                        </p:tgtEl>
                                        <p:attrNameLst>
                                          <p:attrName>style.visibility</p:attrName>
                                        </p:attrNameLst>
                                      </p:cBhvr>
                                      <p:to>
                                        <p:strVal val="visible"/>
                                      </p:to>
                                    </p:set>
                                    <p:animEffect transition="in" filter="randombar(horizontal)">
                                      <p:cBhvr>
                                        <p:cTn id="32"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1017"/>
          <a:stretch/>
        </p:blipFill>
        <p:spPr>
          <a:xfrm>
            <a:off x="0" y="24539"/>
            <a:ext cx="9144000" cy="6833461"/>
          </a:xfrm>
          <a:prstGeom prst="rect">
            <a:avLst/>
          </a:prstGeom>
          <a:ln>
            <a:noFill/>
          </a:ln>
          <a:effectLst>
            <a:softEdge rad="112500"/>
          </a:effectLst>
        </p:spPr>
      </p:pic>
      <p:sp>
        <p:nvSpPr>
          <p:cNvPr id="2" name="Title 1"/>
          <p:cNvSpPr>
            <a:spLocks noGrp="1"/>
          </p:cNvSpPr>
          <p:nvPr>
            <p:ph type="title"/>
          </p:nvPr>
        </p:nvSpPr>
        <p:spPr/>
        <p:txBody>
          <a:bodyPr/>
          <a:lstStyle/>
          <a:p>
            <a:r>
              <a:rPr lang="en-US" sz="6600" spc="300" dirty="0" smtClean="0">
                <a:ln>
                  <a:solidFill>
                    <a:schemeClr val="tx1"/>
                  </a:solidFill>
                </a:ln>
                <a:solidFill>
                  <a:srgbClr val="C00000"/>
                </a:solidFill>
                <a:effectLst>
                  <a:glow rad="139700">
                    <a:schemeClr val="accent3">
                      <a:satMod val="175000"/>
                      <a:alpha val="40000"/>
                    </a:schemeClr>
                  </a:glow>
                </a:effectLst>
              </a:rPr>
              <a:t>Revelation 12:17</a:t>
            </a:r>
            <a:endParaRPr lang="en-US" sz="6600" spc="300" dirty="0">
              <a:ln>
                <a:solidFill>
                  <a:schemeClr val="tx1"/>
                </a:solidFill>
              </a:ln>
              <a:solidFill>
                <a:srgbClr val="C00000"/>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457200" y="1600200"/>
            <a:ext cx="8382000" cy="4530725"/>
          </a:xfrm>
        </p:spPr>
        <p:txBody>
          <a:bodyPr/>
          <a:lstStyle/>
          <a:p>
            <a:pPr marL="0" indent="0" algn="ctr">
              <a:buNone/>
            </a:pPr>
            <a:r>
              <a:rPr lang="en-US" sz="4000" dirty="0" smtClean="0">
                <a:solidFill>
                  <a:srgbClr val="FFFF99"/>
                </a:solidFill>
                <a:effectLst>
                  <a:glow rad="101600">
                    <a:schemeClr val="bg1">
                      <a:alpha val="60000"/>
                    </a:schemeClr>
                  </a:glow>
                </a:effectLst>
              </a:rPr>
              <a:t>“And the dragon was enraged with the woman, and he went </a:t>
            </a:r>
            <a:r>
              <a:rPr lang="en-US" sz="4000" b="1" dirty="0" smtClean="0">
                <a:ln>
                  <a:solidFill>
                    <a:schemeClr val="bg1">
                      <a:lumMod val="50000"/>
                    </a:schemeClr>
                  </a:solidFill>
                </a:ln>
                <a:solidFill>
                  <a:srgbClr val="FF0000"/>
                </a:solidFill>
                <a:effectLst>
                  <a:glow rad="139700">
                    <a:schemeClr val="accent4">
                      <a:satMod val="175000"/>
                      <a:alpha val="40000"/>
                    </a:schemeClr>
                  </a:glow>
                </a:effectLst>
              </a:rPr>
              <a:t>to make war </a:t>
            </a:r>
            <a:r>
              <a:rPr lang="en-US" sz="4000" dirty="0" smtClean="0">
                <a:solidFill>
                  <a:srgbClr val="FFFF99"/>
                </a:solidFill>
                <a:effectLst>
                  <a:glow rad="101600">
                    <a:schemeClr val="bg1">
                      <a:alpha val="60000"/>
                    </a:schemeClr>
                  </a:glow>
                </a:effectLst>
              </a:rPr>
              <a:t>with the </a:t>
            </a:r>
            <a:r>
              <a:rPr lang="en-US" sz="4000" dirty="0" smtClean="0">
                <a:ln>
                  <a:solidFill>
                    <a:srgbClr val="C00000"/>
                  </a:solidFill>
                </a:ln>
                <a:effectLst>
                  <a:glow rad="101600">
                    <a:schemeClr val="bg1">
                      <a:alpha val="60000"/>
                    </a:schemeClr>
                  </a:glow>
                </a:effectLst>
              </a:rPr>
              <a:t>rest of her offspring</a:t>
            </a:r>
            <a:r>
              <a:rPr lang="en-US" sz="4000" dirty="0" smtClean="0">
                <a:solidFill>
                  <a:srgbClr val="FFFF99"/>
                </a:solidFill>
                <a:effectLst>
                  <a:glow rad="101600">
                    <a:schemeClr val="bg1">
                      <a:alpha val="60000"/>
                    </a:schemeClr>
                  </a:glow>
                </a:effectLst>
              </a:rPr>
              <a:t>, who keep the commandments of God and have the testimony of Jesus Christ.”</a:t>
            </a:r>
          </a:p>
          <a:p>
            <a:pPr>
              <a:buBlip>
                <a:blip r:embed="rId5"/>
              </a:buBlip>
            </a:pPr>
            <a:r>
              <a:rPr lang="en-US" dirty="0" smtClean="0">
                <a:effectLst>
                  <a:outerShdw blurRad="38100" dist="38100" dir="2700000" algn="tl">
                    <a:srgbClr val="000000">
                      <a:alpha val="43137"/>
                    </a:srgbClr>
                  </a:outerShdw>
                </a:effectLst>
              </a:rPr>
              <a:t>“to make war” not “to make a scuffle”</a:t>
            </a:r>
          </a:p>
          <a:p>
            <a:pPr>
              <a:buBlip>
                <a:blip r:embed="rId5"/>
              </a:buBlip>
            </a:pPr>
            <a:r>
              <a:rPr lang="en-US" dirty="0" smtClean="0">
                <a:effectLst>
                  <a:outerShdw blurRad="38100" dist="38100" dir="2700000" algn="tl">
                    <a:srgbClr val="000000">
                      <a:alpha val="43137"/>
                    </a:srgbClr>
                  </a:outerShdw>
                </a:effectLst>
              </a:rPr>
              <a:t>Satan declares war against…</a:t>
            </a:r>
          </a:p>
          <a:p>
            <a:pPr>
              <a:buBlip>
                <a:blip r:embed="rId5"/>
              </a:buBlip>
            </a:pPr>
            <a:r>
              <a:rPr lang="en-US" dirty="0" smtClean="0">
                <a:effectLst>
                  <a:outerShdw blurRad="38100" dist="38100" dir="2700000" algn="tl">
                    <a:srgbClr val="000000">
                      <a:alpha val="43137"/>
                    </a:srgbClr>
                  </a:outerShdw>
                </a:effectLst>
              </a:rPr>
              <a:t>1 Timothy 6:12; 2 Timothy 2:3; Ephesians 6:12</a:t>
            </a:r>
          </a:p>
        </p:txBody>
      </p:sp>
      <p:sp>
        <p:nvSpPr>
          <p:cNvPr id="4" name="Slide Number Placeholder 3"/>
          <p:cNvSpPr>
            <a:spLocks noGrp="1"/>
          </p:cNvSpPr>
          <p:nvPr>
            <p:ph type="sldNum" sz="quarter" idx="12"/>
          </p:nvPr>
        </p:nvSpPr>
        <p:spPr/>
        <p:txBody>
          <a:bodyPr/>
          <a:lstStyle/>
          <a:p>
            <a:fld id="{8D754349-7903-418B-8F43-31DF51381D63}" type="slidenum">
              <a:rPr lang="en-US" altLang="en-US">
                <a:solidFill>
                  <a:srgbClr val="FFFFFF"/>
                </a:solidFill>
              </a:rPr>
              <a:pPr/>
              <a:t>45</a:t>
            </a:fld>
            <a:endParaRPr lang="en-US" altLang="en-US">
              <a:solidFill>
                <a:srgbClr val="FFFFFF"/>
              </a:solidFill>
            </a:endParaRPr>
          </a:p>
        </p:txBody>
      </p:sp>
    </p:spTree>
    <p:extLst>
      <p:ext uri="{BB962C8B-B14F-4D97-AF65-F5344CB8AC3E}">
        <p14:creationId xmlns:p14="http://schemas.microsoft.com/office/powerpoint/2010/main" val="1249497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8ECEB4-9E59-4571-8484-2285B6BD56B6}" type="slidenum">
              <a:rPr lang="en-US" altLang="en-US">
                <a:solidFill>
                  <a:srgbClr val="FFFFFF"/>
                </a:solidFill>
              </a:rPr>
              <a:pPr/>
              <a:t>46</a:t>
            </a:fld>
            <a:endParaRPr lang="en-US" altLang="en-US">
              <a:solidFill>
                <a:srgbClr val="FFFFFF"/>
              </a:solidFill>
            </a:endParaRPr>
          </a:p>
        </p:txBody>
      </p:sp>
      <p:sp>
        <p:nvSpPr>
          <p:cNvPr id="39938" name="Rectangle 2"/>
          <p:cNvSpPr>
            <a:spLocks noGrp="1" noChangeArrowheads="1"/>
          </p:cNvSpPr>
          <p:nvPr>
            <p:ph type="title"/>
          </p:nvPr>
        </p:nvSpPr>
        <p:spPr/>
        <p:txBody>
          <a:bodyPr/>
          <a:lstStyle/>
          <a:p>
            <a:r>
              <a:rPr lang="en-US" altLang="en-US"/>
              <a:t>Applications</a:t>
            </a:r>
          </a:p>
        </p:txBody>
      </p:sp>
      <p:sp>
        <p:nvSpPr>
          <p:cNvPr id="39939" name="Rectangle 3"/>
          <p:cNvSpPr>
            <a:spLocks noGrp="1" noChangeArrowheads="1"/>
          </p:cNvSpPr>
          <p:nvPr>
            <p:ph type="body" idx="1"/>
          </p:nvPr>
        </p:nvSpPr>
        <p:spPr>
          <a:xfrm>
            <a:off x="457200" y="1600200"/>
            <a:ext cx="8229600" cy="4343400"/>
          </a:xfrm>
        </p:spPr>
        <p:txBody>
          <a:bodyPr/>
          <a:lstStyle/>
          <a:p>
            <a:pPr marL="0" indent="0">
              <a:buNone/>
            </a:pPr>
            <a:r>
              <a:rPr lang="en-US" altLang="en-US" sz="4000" b="1" dirty="0" smtClean="0">
                <a:ln>
                  <a:solidFill>
                    <a:srgbClr val="C00000"/>
                  </a:solidFill>
                </a:ln>
                <a:effectLst/>
              </a:rPr>
              <a:t>If </a:t>
            </a:r>
            <a:r>
              <a:rPr lang="en-US" altLang="en-US" sz="4000" b="1" dirty="0">
                <a:ln>
                  <a:solidFill>
                    <a:srgbClr val="C00000"/>
                  </a:solidFill>
                </a:ln>
                <a:effectLst/>
              </a:rPr>
              <a:t>we are going to </a:t>
            </a:r>
            <a:r>
              <a:rPr lang="en-US" altLang="en-US" sz="4000" b="1" dirty="0" smtClean="0">
                <a:ln>
                  <a:solidFill>
                    <a:srgbClr val="C00000"/>
                  </a:solidFill>
                </a:ln>
                <a:effectLst/>
              </a:rPr>
              <a:t>overcome:</a:t>
            </a:r>
          </a:p>
          <a:p>
            <a:r>
              <a:rPr lang="en-US" altLang="en-US" dirty="0"/>
              <a:t>W</a:t>
            </a:r>
            <a:r>
              <a:rPr lang="en-US" altLang="en-US" dirty="0" smtClean="0"/>
              <a:t>e </a:t>
            </a:r>
            <a:r>
              <a:rPr lang="en-US" altLang="en-US" dirty="0"/>
              <a:t>need to have confidence that we can overcome</a:t>
            </a:r>
          </a:p>
          <a:p>
            <a:pPr lvl="1"/>
            <a:r>
              <a:rPr lang="en-US" altLang="en-US" dirty="0"/>
              <a:t>“</a:t>
            </a:r>
            <a:r>
              <a:rPr lang="en-US" altLang="en-US" i="1" dirty="0"/>
              <a:t>These things I have written to you who believe in the name of the Son of God, in order that  you may know that you have eternal life’ (1 John 5:13).”</a:t>
            </a:r>
            <a:r>
              <a:rPr lang="en-US" altLang="en-US" dirty="0"/>
              <a:t> </a:t>
            </a:r>
            <a:endParaRPr lang="en-US" altLang="en-US" dirty="0" smtClean="0"/>
          </a:p>
          <a:p>
            <a:r>
              <a:rPr lang="en-US" altLang="en-US" dirty="0" smtClean="0"/>
              <a:t>We need to apply the blood of the Lamb </a:t>
            </a:r>
          </a:p>
          <a:p>
            <a:pPr lvl="1"/>
            <a:r>
              <a:rPr lang="en-US" altLang="en-US" dirty="0" smtClean="0"/>
              <a:t>Revelation 12:10, 11</a:t>
            </a:r>
            <a:endParaRPr lang="en-US" altLang="en-US" dirty="0"/>
          </a:p>
        </p:txBody>
      </p:sp>
    </p:spTree>
    <p:extLst>
      <p:ext uri="{BB962C8B-B14F-4D97-AF65-F5344CB8AC3E}">
        <p14:creationId xmlns:p14="http://schemas.microsoft.com/office/powerpoint/2010/main" val="21835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anim calcmode="lin" valueType="num">
                                      <p:cBhvr>
                                        <p:cTn id="8"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993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39">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1000"/>
                                        <p:tgtEl>
                                          <p:spTgt spid="39939">
                                            <p:txEl>
                                              <p:pRg st="2" end="2"/>
                                            </p:txEl>
                                          </p:spTgt>
                                        </p:tgtEl>
                                      </p:cBhvr>
                                    </p:animEffect>
                                    <p:anim calcmode="lin" valueType="num">
                                      <p:cBhvr>
                                        <p:cTn id="14"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9939">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99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9939">
                                            <p:txEl>
                                              <p:pRg st="3" end="3"/>
                                            </p:txEl>
                                          </p:spTgt>
                                        </p:tgtEl>
                                        <p:attrNameLst>
                                          <p:attrName>style.visibility</p:attrName>
                                        </p:attrNameLst>
                                      </p:cBhvr>
                                      <p:to>
                                        <p:strVal val="visible"/>
                                      </p:to>
                                    </p:set>
                                    <p:animEffect transition="in" filter="fade">
                                      <p:cBhvr>
                                        <p:cTn id="21" dur="1000"/>
                                        <p:tgtEl>
                                          <p:spTgt spid="39939">
                                            <p:txEl>
                                              <p:pRg st="3" end="3"/>
                                            </p:txEl>
                                          </p:spTgt>
                                        </p:tgtEl>
                                      </p:cBhvr>
                                    </p:animEffect>
                                    <p:anim calcmode="lin" valueType="num">
                                      <p:cBhvr>
                                        <p:cTn id="22"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9939">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939">
                                            <p:txEl>
                                              <p:pRg st="3" end="3"/>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37" presetClass="entr" presetSubtype="0" fill="hold" grpId="0" nodeType="after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fade">
                                      <p:cBhvr>
                                        <p:cTn id="28" dur="1000"/>
                                        <p:tgtEl>
                                          <p:spTgt spid="39939">
                                            <p:txEl>
                                              <p:pRg st="4" end="4"/>
                                            </p:txEl>
                                          </p:spTgt>
                                        </p:tgtEl>
                                      </p:cBhvr>
                                    </p:animEffect>
                                    <p:anim calcmode="lin" valueType="num">
                                      <p:cBhvr>
                                        <p:cTn id="29"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9939">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993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A064A45-A1D5-4094-B1F2-8B2A461DE20B}" type="slidenum">
              <a:rPr lang="en-US" altLang="en-US">
                <a:solidFill>
                  <a:srgbClr val="FFFFFF"/>
                </a:solidFill>
              </a:rPr>
              <a:pPr/>
              <a:t>47</a:t>
            </a:fld>
            <a:endParaRPr lang="en-US" altLang="en-US">
              <a:solidFill>
                <a:srgbClr val="FFFFFF"/>
              </a:solidFill>
            </a:endParaRPr>
          </a:p>
        </p:txBody>
      </p:sp>
      <p:sp>
        <p:nvSpPr>
          <p:cNvPr id="40962" name="Rectangle 2"/>
          <p:cNvSpPr>
            <a:spLocks noGrp="1" noChangeArrowheads="1"/>
          </p:cNvSpPr>
          <p:nvPr>
            <p:ph type="title"/>
          </p:nvPr>
        </p:nvSpPr>
        <p:spPr/>
        <p:txBody>
          <a:bodyPr/>
          <a:lstStyle/>
          <a:p>
            <a:r>
              <a:rPr lang="en-US" altLang="en-US"/>
              <a:t>Applications</a:t>
            </a:r>
          </a:p>
        </p:txBody>
      </p:sp>
      <p:sp>
        <p:nvSpPr>
          <p:cNvPr id="40963" name="Rectangle 3"/>
          <p:cNvSpPr>
            <a:spLocks noGrp="1" noChangeArrowheads="1"/>
          </p:cNvSpPr>
          <p:nvPr>
            <p:ph type="body" idx="1"/>
          </p:nvPr>
        </p:nvSpPr>
        <p:spPr>
          <a:xfrm>
            <a:off x="457200" y="1600200"/>
            <a:ext cx="8229600" cy="4343400"/>
          </a:xfrm>
        </p:spPr>
        <p:txBody>
          <a:bodyPr/>
          <a:lstStyle/>
          <a:p>
            <a:r>
              <a:rPr lang="en-US" altLang="en-US" dirty="0"/>
              <a:t>T</a:t>
            </a:r>
            <a:r>
              <a:rPr lang="en-US" altLang="en-US" dirty="0" smtClean="0"/>
              <a:t>he </a:t>
            </a:r>
            <a:r>
              <a:rPr lang="en-US" altLang="en-US" dirty="0"/>
              <a:t>tremendous price paid by </a:t>
            </a:r>
            <a:r>
              <a:rPr lang="en-US" altLang="en-US" dirty="0" smtClean="0"/>
              <a:t>Jesus and the shedding </a:t>
            </a:r>
            <a:r>
              <a:rPr lang="en-US" altLang="en-US" dirty="0"/>
              <a:t>of innocent </a:t>
            </a:r>
            <a:r>
              <a:rPr lang="en-US" altLang="en-US" dirty="0" smtClean="0"/>
              <a:t>blood throughout </a:t>
            </a:r>
            <a:r>
              <a:rPr lang="en-US" altLang="en-US" dirty="0"/>
              <a:t>the ages should humble us in the faith (12:11)</a:t>
            </a:r>
          </a:p>
        </p:txBody>
      </p:sp>
    </p:spTree>
    <p:extLst>
      <p:ext uri="{BB962C8B-B14F-4D97-AF65-F5344CB8AC3E}">
        <p14:creationId xmlns:p14="http://schemas.microsoft.com/office/powerpoint/2010/main" val="4191510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A0A4168-EFCB-4833-BF64-3F815576B6BE}" type="slidenum">
              <a:rPr lang="en-US" altLang="en-US">
                <a:solidFill>
                  <a:srgbClr val="FFFFFF"/>
                </a:solidFill>
              </a:rPr>
              <a:pPr/>
              <a:t>48</a:t>
            </a:fld>
            <a:endParaRPr lang="en-US" altLang="en-US">
              <a:solidFill>
                <a:srgbClr val="FFFFFF"/>
              </a:solidFill>
            </a:endParaRPr>
          </a:p>
        </p:txBody>
      </p:sp>
      <p:sp>
        <p:nvSpPr>
          <p:cNvPr id="41986" name="Rectangle 2"/>
          <p:cNvSpPr>
            <a:spLocks noGrp="1" noChangeArrowheads="1"/>
          </p:cNvSpPr>
          <p:nvPr>
            <p:ph type="title"/>
          </p:nvPr>
        </p:nvSpPr>
        <p:spPr/>
        <p:txBody>
          <a:bodyPr/>
          <a:lstStyle/>
          <a:p>
            <a:r>
              <a:rPr lang="en-US" altLang="en-US"/>
              <a:t>Applications</a:t>
            </a:r>
          </a:p>
        </p:txBody>
      </p:sp>
      <p:sp>
        <p:nvSpPr>
          <p:cNvPr id="41987" name="Rectangle 3"/>
          <p:cNvSpPr>
            <a:spLocks noGrp="1" noChangeArrowheads="1"/>
          </p:cNvSpPr>
          <p:nvPr>
            <p:ph type="body" idx="1"/>
          </p:nvPr>
        </p:nvSpPr>
        <p:spPr>
          <a:xfrm>
            <a:off x="457200" y="1600200"/>
            <a:ext cx="8229600" cy="4343400"/>
          </a:xfrm>
        </p:spPr>
        <p:txBody>
          <a:bodyPr/>
          <a:lstStyle/>
          <a:p>
            <a:r>
              <a:rPr lang="en-US" altLang="en-US" u="sng" dirty="0" smtClean="0"/>
              <a:t>Boldness </a:t>
            </a:r>
            <a:r>
              <a:rPr lang="en-US" altLang="en-US" u="sng" dirty="0"/>
              <a:t>in Christ </a:t>
            </a:r>
            <a:r>
              <a:rPr lang="en-US" altLang="en-US" dirty="0"/>
              <a:t>is to be cherished </a:t>
            </a:r>
            <a:r>
              <a:rPr lang="en-US" altLang="en-US" dirty="0" smtClean="0"/>
              <a:t>above </a:t>
            </a:r>
            <a:r>
              <a:rPr lang="en-US" altLang="en-US" u="sng" dirty="0" smtClean="0"/>
              <a:t>peace in </a:t>
            </a:r>
            <a:r>
              <a:rPr lang="en-US" altLang="en-US" u="sng" dirty="0"/>
              <a:t>life </a:t>
            </a:r>
            <a:r>
              <a:rPr lang="en-US" altLang="en-US" dirty="0"/>
              <a:t>(12:11)</a:t>
            </a:r>
          </a:p>
          <a:p>
            <a:pPr lvl="1"/>
            <a:r>
              <a:rPr lang="en-US" altLang="en-US" i="1" dirty="0"/>
              <a:t>“Whoever is ashamed of Me and of My words in this adulterous and sinful generation, of him will the Son of man also be ashamed, when He comes in the glory of His Father’s with the holy angels” (Mark 8:38)</a:t>
            </a:r>
          </a:p>
        </p:txBody>
      </p:sp>
    </p:spTree>
    <p:extLst>
      <p:ext uri="{BB962C8B-B14F-4D97-AF65-F5344CB8AC3E}">
        <p14:creationId xmlns:p14="http://schemas.microsoft.com/office/powerpoint/2010/main" val="1511869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09CBCB-814F-4E57-B5BA-4F7D7816F00B}" type="slidenum">
              <a:rPr lang="en-US" altLang="en-US">
                <a:solidFill>
                  <a:srgbClr val="FFFFFF"/>
                </a:solidFill>
              </a:rPr>
              <a:pPr/>
              <a:t>49</a:t>
            </a:fld>
            <a:endParaRPr lang="en-US" altLang="en-US">
              <a:solidFill>
                <a:srgbClr val="FFFFFF"/>
              </a:solidFill>
            </a:endParaRPr>
          </a:p>
        </p:txBody>
      </p:sp>
      <p:sp>
        <p:nvSpPr>
          <p:cNvPr id="43010" name="Rectangle 2"/>
          <p:cNvSpPr>
            <a:spLocks noGrp="1" noChangeArrowheads="1"/>
          </p:cNvSpPr>
          <p:nvPr>
            <p:ph type="title"/>
          </p:nvPr>
        </p:nvSpPr>
        <p:spPr>
          <a:xfrm>
            <a:off x="5105400" y="76200"/>
            <a:ext cx="3962400" cy="331788"/>
          </a:xfrm>
        </p:spPr>
        <p:txBody>
          <a:bodyPr/>
          <a:lstStyle/>
          <a:p>
            <a:pPr algn="r"/>
            <a:r>
              <a:rPr lang="en-US" altLang="en-US" sz="4000"/>
              <a:t>Notable Quote</a:t>
            </a:r>
          </a:p>
        </p:txBody>
      </p:sp>
      <p:sp>
        <p:nvSpPr>
          <p:cNvPr id="43012" name="Text Box 4"/>
          <p:cNvSpPr txBox="1">
            <a:spLocks noChangeArrowheads="1"/>
          </p:cNvSpPr>
          <p:nvPr/>
        </p:nvSpPr>
        <p:spPr bwMode="auto">
          <a:xfrm>
            <a:off x="304800" y="457200"/>
            <a:ext cx="8839200" cy="649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800" i="1">
                <a:solidFill>
                  <a:srgbClr val="FFFFFF"/>
                </a:solidFill>
                <a:latin typeface="Trebuchet MS" pitchFamily="34" charset="0"/>
              </a:rPr>
              <a:t>“That’s Jesus Christ talking.  He is direct.  He is speaking to the Embarrassed Believer, cowed and hiding.  ‘I am not ashamed of the gospel’, wrote Paul to the Romans.  When Paul penned that bold proclamation, he was preaching to a world more than merely hostile to his faith.  It was a world willing to execute believers.  In other words, there was in Paul’s day a very genuine risk to belief.  Yet the imprisoned Paul wrote to his colleague Timothy, ‘Do not be ashamed then to testifying to our Lord, nor of me His prisoner” (2 Timothy 1:8).  Time and authorities had caught up with Paul.  When he wrote to Timothy it is almost certain that he knew the price he would eventually pay.  Still, he urged Timothy to ‘share in suffering for the gospel’. . .</a:t>
            </a:r>
            <a:r>
              <a:rPr lang="en-US" altLang="en-US" sz="2800">
                <a:solidFill>
                  <a:srgbClr val="FFFFFF"/>
                </a:solidFill>
                <a:latin typeface="Trebuchet MS" pitchFamily="34" charset="0"/>
              </a:rPr>
              <a:t> </a:t>
            </a:r>
          </a:p>
        </p:txBody>
      </p:sp>
    </p:spTree>
    <p:extLst>
      <p:ext uri="{BB962C8B-B14F-4D97-AF65-F5344CB8AC3E}">
        <p14:creationId xmlns:p14="http://schemas.microsoft.com/office/powerpoint/2010/main" val="13915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CB47ED7-88AC-41BB-8A5E-6ABE62E71417}" type="slidenum">
              <a:rPr lang="en-US" altLang="en-US">
                <a:solidFill>
                  <a:srgbClr val="FFFFFF"/>
                </a:solidFill>
              </a:rPr>
              <a:pPr/>
              <a:t>5</a:t>
            </a:fld>
            <a:endParaRPr lang="en-US" altLang="en-US">
              <a:solidFill>
                <a:srgbClr val="FFFFFF"/>
              </a:solidFill>
            </a:endParaRPr>
          </a:p>
        </p:txBody>
      </p:sp>
      <p:sp>
        <p:nvSpPr>
          <p:cNvPr id="19458" name="Rectangle 2"/>
          <p:cNvSpPr>
            <a:spLocks noGrp="1" noChangeArrowheads="1"/>
          </p:cNvSpPr>
          <p:nvPr>
            <p:ph type="title"/>
          </p:nvPr>
        </p:nvSpPr>
        <p:spPr>
          <a:xfrm>
            <a:off x="457200" y="0"/>
            <a:ext cx="5638800" cy="1417638"/>
          </a:xfrm>
        </p:spPr>
        <p:txBody>
          <a:bodyPr/>
          <a:lstStyle/>
          <a:p>
            <a:r>
              <a:rPr lang="en-US" altLang="en-US" sz="4000" dirty="0"/>
              <a:t>Woman: 1</a:t>
            </a:r>
            <a:r>
              <a:rPr lang="en-US" altLang="en-US" sz="4000" baseline="30000" dirty="0"/>
              <a:t>st</a:t>
            </a:r>
            <a:r>
              <a:rPr lang="en-US" altLang="en-US" sz="4000" dirty="0"/>
              <a:t> Personage</a:t>
            </a:r>
            <a:br>
              <a:rPr lang="en-US" altLang="en-US" sz="4000" dirty="0"/>
            </a:br>
            <a:r>
              <a:rPr lang="en-US" altLang="en-US" sz="4000" dirty="0"/>
              <a:t>(12:1-2)</a:t>
            </a:r>
          </a:p>
        </p:txBody>
      </p:sp>
      <p:sp>
        <p:nvSpPr>
          <p:cNvPr id="19459" name="Rectangle 3"/>
          <p:cNvSpPr>
            <a:spLocks noGrp="1" noChangeArrowheads="1"/>
          </p:cNvSpPr>
          <p:nvPr>
            <p:ph type="body" idx="1"/>
          </p:nvPr>
        </p:nvSpPr>
        <p:spPr>
          <a:xfrm>
            <a:off x="457200" y="1600200"/>
            <a:ext cx="8229600" cy="3505200"/>
          </a:xfrm>
        </p:spPr>
        <p:txBody>
          <a:bodyPr/>
          <a:lstStyle/>
          <a:p>
            <a:pPr>
              <a:lnSpc>
                <a:spcPct val="90000"/>
              </a:lnSpc>
            </a:pPr>
            <a:r>
              <a:rPr lang="en-US" altLang="en-US" dirty="0" smtClean="0"/>
              <a:t>Woman</a:t>
            </a:r>
          </a:p>
          <a:p>
            <a:pPr lvl="1">
              <a:lnSpc>
                <a:spcPct val="90000"/>
              </a:lnSpc>
            </a:pPr>
            <a:r>
              <a:rPr lang="en-US" altLang="en-US" dirty="0"/>
              <a:t>v</a:t>
            </a:r>
            <a:r>
              <a:rPr lang="en-US" altLang="en-US" dirty="0" smtClean="0"/>
              <a:t>ulnerable and relatively defenseless</a:t>
            </a:r>
          </a:p>
          <a:p>
            <a:pPr>
              <a:lnSpc>
                <a:spcPct val="90000"/>
              </a:lnSpc>
            </a:pPr>
            <a:r>
              <a:rPr lang="en-US" altLang="en-US" dirty="0" smtClean="0"/>
              <a:t>Clothed </a:t>
            </a:r>
            <a:r>
              <a:rPr lang="en-US" altLang="en-US" dirty="0"/>
              <a:t>in sun, moon and stars</a:t>
            </a:r>
          </a:p>
          <a:p>
            <a:pPr lvl="1">
              <a:lnSpc>
                <a:spcPct val="90000"/>
              </a:lnSpc>
            </a:pPr>
            <a:r>
              <a:rPr lang="en-US" altLang="en-US" dirty="0"/>
              <a:t>articles of </a:t>
            </a:r>
            <a:r>
              <a:rPr lang="en-US" altLang="en-US" dirty="0" smtClean="0"/>
              <a:t>illumination, pure, beautiful, and undefiled</a:t>
            </a:r>
          </a:p>
          <a:p>
            <a:pPr lvl="1">
              <a:lnSpc>
                <a:spcPct val="90000"/>
              </a:lnSpc>
            </a:pPr>
            <a:r>
              <a:rPr lang="en-US" altLang="en-US" dirty="0"/>
              <a:t>g</a:t>
            </a:r>
            <a:r>
              <a:rPr lang="en-US" altLang="en-US" dirty="0" smtClean="0"/>
              <a:t>arland (</a:t>
            </a:r>
            <a:r>
              <a:rPr lang="en-US" altLang="en-US" dirty="0" smtClean="0">
                <a:solidFill>
                  <a:srgbClr val="FFFF00"/>
                </a:solidFill>
              </a:rPr>
              <a:t>crown, wreath</a:t>
            </a:r>
            <a:r>
              <a:rPr lang="en-US" altLang="en-US" dirty="0" smtClean="0"/>
              <a:t>) of twelve stars</a:t>
            </a:r>
          </a:p>
          <a:p>
            <a:pPr lvl="2">
              <a:lnSpc>
                <a:spcPct val="90000"/>
              </a:lnSpc>
            </a:pPr>
            <a:r>
              <a:rPr lang="en-US" altLang="en-US" dirty="0"/>
              <a:t>b</a:t>
            </a:r>
            <a:r>
              <a:rPr lang="en-US" altLang="en-US" dirty="0" smtClean="0"/>
              <a:t>adge of victory</a:t>
            </a:r>
            <a:endParaRPr lang="en-US" altLang="en-US" dirty="0"/>
          </a:p>
          <a:p>
            <a:pPr>
              <a:lnSpc>
                <a:spcPct val="90000"/>
              </a:lnSpc>
            </a:pPr>
            <a:r>
              <a:rPr lang="en-US" altLang="en-US" dirty="0"/>
              <a:t>She is with child, ready to give birth</a:t>
            </a:r>
          </a:p>
          <a:p>
            <a:pPr lvl="1">
              <a:lnSpc>
                <a:spcPct val="90000"/>
              </a:lnSpc>
            </a:pPr>
            <a:r>
              <a:rPr lang="en-US" altLang="en-US" dirty="0"/>
              <a:t>conveys hope</a:t>
            </a:r>
          </a:p>
          <a:p>
            <a:pPr lvl="1">
              <a:lnSpc>
                <a:spcPct val="90000"/>
              </a:lnSpc>
            </a:pPr>
            <a:r>
              <a:rPr lang="en-US" altLang="en-US" dirty="0"/>
              <a:t>looking for </a:t>
            </a:r>
            <a:r>
              <a:rPr lang="en-US" altLang="en-US" dirty="0" smtClean="0"/>
              <a:t>someone</a:t>
            </a:r>
            <a:endParaRPr lang="en-US" altLang="en-US" dirty="0"/>
          </a:p>
        </p:txBody>
      </p:sp>
    </p:spTree>
    <p:extLst>
      <p:ext uri="{BB962C8B-B14F-4D97-AF65-F5344CB8AC3E}">
        <p14:creationId xmlns:p14="http://schemas.microsoft.com/office/powerpoint/2010/main" val="4133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fade">
                                      <p:cBhvr>
                                        <p:cTn id="13" dur="1000"/>
                                        <p:tgtEl>
                                          <p:spTgt spid="19459">
                                            <p:txEl>
                                              <p:pRg st="1" end="1"/>
                                            </p:txEl>
                                          </p:spTgt>
                                        </p:tgtEl>
                                      </p:cBhvr>
                                    </p:animEffect>
                                    <p:anim calcmode="lin" valueType="num">
                                      <p:cBhvr>
                                        <p:cTn id="14"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459">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fade">
                                      <p:cBhvr>
                                        <p:cTn id="27" dur="1000"/>
                                        <p:tgtEl>
                                          <p:spTgt spid="19459">
                                            <p:txEl>
                                              <p:pRg st="3" end="3"/>
                                            </p:txEl>
                                          </p:spTgt>
                                        </p:tgtEl>
                                      </p:cBhvr>
                                    </p:animEffect>
                                    <p:anim calcmode="lin" valueType="num">
                                      <p:cBhvr>
                                        <p:cTn id="28"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Effect transition="in" filter="fade">
                                      <p:cBhvr>
                                        <p:cTn id="35" dur="1000"/>
                                        <p:tgtEl>
                                          <p:spTgt spid="19459">
                                            <p:txEl>
                                              <p:pRg st="4" end="4"/>
                                            </p:txEl>
                                          </p:spTgt>
                                        </p:tgtEl>
                                      </p:cBhvr>
                                    </p:animEffect>
                                    <p:anim calcmode="lin" valueType="num">
                                      <p:cBhvr>
                                        <p:cTn id="36"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9459">
                                            <p:txEl>
                                              <p:pRg st="5" end="5"/>
                                            </p:txEl>
                                          </p:spTgt>
                                        </p:tgtEl>
                                        <p:attrNameLst>
                                          <p:attrName>style.visibility</p:attrName>
                                        </p:attrNameLst>
                                      </p:cBhvr>
                                      <p:to>
                                        <p:strVal val="visible"/>
                                      </p:to>
                                    </p:set>
                                    <p:animEffect transition="in" filter="fade">
                                      <p:cBhvr>
                                        <p:cTn id="43" dur="1000"/>
                                        <p:tgtEl>
                                          <p:spTgt spid="19459">
                                            <p:txEl>
                                              <p:pRg st="5" end="5"/>
                                            </p:txEl>
                                          </p:spTgt>
                                        </p:tgtEl>
                                      </p:cBhvr>
                                    </p:animEffect>
                                    <p:anim calcmode="lin" valueType="num">
                                      <p:cBhvr>
                                        <p:cTn id="44"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9459">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94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9459">
                                            <p:txEl>
                                              <p:pRg st="6" end="6"/>
                                            </p:txEl>
                                          </p:spTgt>
                                        </p:tgtEl>
                                        <p:attrNameLst>
                                          <p:attrName>style.visibility</p:attrName>
                                        </p:attrNameLst>
                                      </p:cBhvr>
                                      <p:to>
                                        <p:strVal val="visible"/>
                                      </p:to>
                                    </p:set>
                                    <p:animEffect transition="in" filter="fade">
                                      <p:cBhvr>
                                        <p:cTn id="51" dur="1000"/>
                                        <p:tgtEl>
                                          <p:spTgt spid="19459">
                                            <p:txEl>
                                              <p:pRg st="6" end="6"/>
                                            </p:txEl>
                                          </p:spTgt>
                                        </p:tgtEl>
                                      </p:cBhvr>
                                    </p:animEffect>
                                    <p:anim calcmode="lin" valueType="num">
                                      <p:cBhvr>
                                        <p:cTn id="52" dur="1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9459">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945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9459">
                                            <p:txEl>
                                              <p:pRg st="7" end="7"/>
                                            </p:txEl>
                                          </p:spTgt>
                                        </p:tgtEl>
                                        <p:attrNameLst>
                                          <p:attrName>style.visibility</p:attrName>
                                        </p:attrNameLst>
                                      </p:cBhvr>
                                      <p:to>
                                        <p:strVal val="visible"/>
                                      </p:to>
                                    </p:set>
                                    <p:animEffect transition="in" filter="fade">
                                      <p:cBhvr>
                                        <p:cTn id="59" dur="1000"/>
                                        <p:tgtEl>
                                          <p:spTgt spid="19459">
                                            <p:txEl>
                                              <p:pRg st="7" end="7"/>
                                            </p:txEl>
                                          </p:spTgt>
                                        </p:tgtEl>
                                      </p:cBhvr>
                                    </p:animEffect>
                                    <p:anim calcmode="lin" valueType="num">
                                      <p:cBhvr>
                                        <p:cTn id="60" dur="10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9459">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945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9459">
                                            <p:txEl>
                                              <p:pRg st="8" end="8"/>
                                            </p:txEl>
                                          </p:spTgt>
                                        </p:tgtEl>
                                        <p:attrNameLst>
                                          <p:attrName>style.visibility</p:attrName>
                                        </p:attrNameLst>
                                      </p:cBhvr>
                                      <p:to>
                                        <p:strVal val="visible"/>
                                      </p:to>
                                    </p:set>
                                    <p:animEffect transition="in" filter="fade">
                                      <p:cBhvr>
                                        <p:cTn id="67" dur="1000"/>
                                        <p:tgtEl>
                                          <p:spTgt spid="19459">
                                            <p:txEl>
                                              <p:pRg st="8" end="8"/>
                                            </p:txEl>
                                          </p:spTgt>
                                        </p:tgtEl>
                                      </p:cBhvr>
                                    </p:animEffect>
                                    <p:anim calcmode="lin" valueType="num">
                                      <p:cBhvr>
                                        <p:cTn id="68" dur="1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9459">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945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147A9E-FE51-407A-BDC5-504A79DD456D}" type="slidenum">
              <a:rPr lang="en-US" altLang="en-US">
                <a:solidFill>
                  <a:srgbClr val="FFFFFF"/>
                </a:solidFill>
              </a:rPr>
              <a:pPr/>
              <a:t>50</a:t>
            </a:fld>
            <a:endParaRPr lang="en-US" altLang="en-US">
              <a:solidFill>
                <a:srgbClr val="FFFFFF"/>
              </a:solidFill>
            </a:endParaRPr>
          </a:p>
        </p:txBody>
      </p:sp>
      <p:sp>
        <p:nvSpPr>
          <p:cNvPr id="44036" name="Text Box 4"/>
          <p:cNvSpPr txBox="1">
            <a:spLocks noChangeArrowheads="1"/>
          </p:cNvSpPr>
          <p:nvPr/>
        </p:nvSpPr>
        <p:spPr bwMode="auto">
          <a:xfrm>
            <a:off x="0" y="-76200"/>
            <a:ext cx="89916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700" i="1">
                <a:solidFill>
                  <a:srgbClr val="FFFFFF"/>
                </a:solidFill>
                <a:latin typeface="Trebuchet MS" pitchFamily="34" charset="0"/>
              </a:rPr>
              <a:t>. . .Now the Embarrassed Believer has already begun to put some distance between Christ’s words cited above and herself, between Paul’s double imperative and himself.  The Embarrassed Believer is happy to have nearly two thousand years of possible ambiguity to put between Scripture and today.  Boldness and embarrassment mean different things in different centuries, right?  Nowhere does the church appear less confident than in the United States.  The church’s failure to contend vigorously for the mind and the soul, and to do so publicly with a strong and defensible claim for truth, opens up a gap in the lives of millions.  The Embarrassed Believer is silent, and silence is a condition that does not last long in modern America.  The quiet has been displaced by a cacophony of voices, each one selling a different, non-Christian ‘meaning’”</a:t>
            </a:r>
            <a:r>
              <a:rPr lang="en-US" altLang="en-US" sz="2700">
                <a:solidFill>
                  <a:srgbClr val="FFFFFF"/>
                </a:solidFill>
                <a:latin typeface="Trebuchet MS" pitchFamily="34" charset="0"/>
              </a:rPr>
              <a:t> </a:t>
            </a:r>
          </a:p>
        </p:txBody>
      </p:sp>
      <p:sp>
        <p:nvSpPr>
          <p:cNvPr id="44037" name="Text Box 5"/>
          <p:cNvSpPr txBox="1">
            <a:spLocks noChangeArrowheads="1"/>
          </p:cNvSpPr>
          <p:nvPr/>
        </p:nvSpPr>
        <p:spPr bwMode="auto">
          <a:xfrm>
            <a:off x="3946525" y="6589713"/>
            <a:ext cx="528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FFFFFF"/>
                </a:solidFill>
              </a:rPr>
              <a:t>The Embarrassed Believer, Hugh Hewitt, pp. xi-xii</a:t>
            </a:r>
            <a:r>
              <a:rPr lang="en-US" altLang="en-US">
                <a:solidFill>
                  <a:srgbClr val="FFFFFF"/>
                </a:solidFill>
              </a:rPr>
              <a:t> </a:t>
            </a:r>
          </a:p>
        </p:txBody>
      </p:sp>
    </p:spTree>
    <p:extLst>
      <p:ext uri="{BB962C8B-B14F-4D97-AF65-F5344CB8AC3E}">
        <p14:creationId xmlns:p14="http://schemas.microsoft.com/office/powerpoint/2010/main" val="23276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Applications</a:t>
            </a:r>
          </a:p>
        </p:txBody>
      </p:sp>
      <p:sp>
        <p:nvSpPr>
          <p:cNvPr id="45059" name="Rectangle 3"/>
          <p:cNvSpPr>
            <a:spLocks noGrp="1" noChangeArrowheads="1"/>
          </p:cNvSpPr>
          <p:nvPr>
            <p:ph type="body" idx="1"/>
          </p:nvPr>
        </p:nvSpPr>
        <p:spPr>
          <a:xfrm>
            <a:off x="457200" y="1295400"/>
            <a:ext cx="8686800" cy="4530725"/>
          </a:xfrm>
        </p:spPr>
        <p:txBody>
          <a:bodyPr/>
          <a:lstStyle/>
          <a:p>
            <a:pPr>
              <a:lnSpc>
                <a:spcPct val="90000"/>
              </a:lnSpc>
              <a:buFont typeface="Wingdings" pitchFamily="2" charset="2"/>
              <a:buNone/>
            </a:pPr>
            <a:r>
              <a:rPr lang="en-US" altLang="en-US" b="1" dirty="0" smtClean="0"/>
              <a:t>Those </a:t>
            </a:r>
            <a:r>
              <a:rPr lang="en-US" altLang="en-US" b="1" dirty="0"/>
              <a:t>who overcome are true </a:t>
            </a:r>
            <a:r>
              <a:rPr lang="en-US" altLang="en-US" b="1" i="1" dirty="0"/>
              <a:t>believers </a:t>
            </a:r>
            <a:r>
              <a:rPr lang="en-US" altLang="en-US" b="1" dirty="0" smtClean="0"/>
              <a:t>not</a:t>
            </a:r>
          </a:p>
          <a:p>
            <a:pPr>
              <a:lnSpc>
                <a:spcPct val="90000"/>
              </a:lnSpc>
              <a:buFont typeface="Wingdings" pitchFamily="2" charset="2"/>
              <a:buNone/>
            </a:pPr>
            <a:r>
              <a:rPr lang="en-US" altLang="en-US" b="1" i="1" dirty="0" smtClean="0"/>
              <a:t>bystanders or spectators</a:t>
            </a:r>
          </a:p>
          <a:p>
            <a:pPr>
              <a:lnSpc>
                <a:spcPct val="90000"/>
              </a:lnSpc>
            </a:pPr>
            <a:r>
              <a:rPr lang="en-US" altLang="en-US" sz="2800" i="1" dirty="0">
                <a:solidFill>
                  <a:srgbClr val="FFFF00"/>
                </a:solidFill>
              </a:rPr>
              <a:t>B</a:t>
            </a:r>
            <a:r>
              <a:rPr lang="en-US" altLang="en-US" sz="2800" i="1" dirty="0" smtClean="0">
                <a:solidFill>
                  <a:srgbClr val="FFFF00"/>
                </a:solidFill>
              </a:rPr>
              <a:t>elievers</a:t>
            </a:r>
            <a:r>
              <a:rPr lang="en-US" altLang="en-US" sz="2800" i="1" dirty="0" smtClean="0"/>
              <a:t> </a:t>
            </a:r>
            <a:r>
              <a:rPr lang="en-US" altLang="en-US" sz="2800" i="1" dirty="0"/>
              <a:t>attend church services on a very regular basis.  It is unusual for them </a:t>
            </a:r>
            <a:r>
              <a:rPr lang="en-US" altLang="en-US" sz="2800" i="1" dirty="0" smtClean="0"/>
              <a:t>to not be </a:t>
            </a:r>
            <a:r>
              <a:rPr lang="en-US" altLang="en-US" sz="2800" i="1" dirty="0"/>
              <a:t>there.  Bystanders attend </a:t>
            </a:r>
            <a:r>
              <a:rPr lang="en-US" altLang="en-US" sz="2800" i="1" dirty="0" smtClean="0"/>
              <a:t>infrequently.</a:t>
            </a:r>
            <a:endParaRPr lang="en-US" altLang="en-US" sz="2800" i="1" dirty="0"/>
          </a:p>
          <a:p>
            <a:pPr>
              <a:lnSpc>
                <a:spcPct val="90000"/>
              </a:lnSpc>
            </a:pPr>
            <a:r>
              <a:rPr lang="en-US" altLang="en-US" sz="2800" i="1" dirty="0" smtClean="0">
                <a:solidFill>
                  <a:srgbClr val="FFFF00"/>
                </a:solidFill>
              </a:rPr>
              <a:t>Believers</a:t>
            </a:r>
            <a:r>
              <a:rPr lang="en-US" altLang="en-US" sz="2800" i="1" dirty="0" smtClean="0"/>
              <a:t> </a:t>
            </a:r>
            <a:r>
              <a:rPr lang="en-US" altLang="en-US" sz="2800" i="1" dirty="0"/>
              <a:t>teach their children and other’s children the essentials of the faith.  Bystanders entrust that chore to others</a:t>
            </a:r>
            <a:r>
              <a:rPr lang="en-US" altLang="en-US" sz="2800" i="1" dirty="0" smtClean="0"/>
              <a:t>. When is the last time you have taught someone?</a:t>
            </a:r>
            <a:endParaRPr lang="en-US" altLang="en-US" sz="2800" i="1" dirty="0"/>
          </a:p>
          <a:p>
            <a:pPr>
              <a:lnSpc>
                <a:spcPct val="90000"/>
              </a:lnSpc>
            </a:pPr>
            <a:r>
              <a:rPr lang="en-US" altLang="en-US" sz="2800" i="1" dirty="0" smtClean="0">
                <a:solidFill>
                  <a:srgbClr val="FFFF00"/>
                </a:solidFill>
              </a:rPr>
              <a:t>Believers</a:t>
            </a:r>
            <a:r>
              <a:rPr lang="en-US" altLang="en-US" sz="2800" i="1" dirty="0" smtClean="0"/>
              <a:t> </a:t>
            </a:r>
            <a:r>
              <a:rPr lang="en-US" altLang="en-US" sz="2800" i="1" dirty="0"/>
              <a:t>talk to others about Christ, even if they find it unpleasant.  Bystanders are theoretically willing to do so if approached but have never been approached.</a:t>
            </a:r>
          </a:p>
        </p:txBody>
      </p:sp>
    </p:spTree>
    <p:extLst>
      <p:ext uri="{BB962C8B-B14F-4D97-AF65-F5344CB8AC3E}">
        <p14:creationId xmlns:p14="http://schemas.microsoft.com/office/powerpoint/2010/main" val="27493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50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5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Effect transition="in" filter="fade">
                                      <p:cBhvr>
                                        <p:cTn id="13" dur="1000"/>
                                        <p:tgtEl>
                                          <p:spTgt spid="45059">
                                            <p:txEl>
                                              <p:pRg st="1" end="1"/>
                                            </p:txEl>
                                          </p:spTgt>
                                        </p:tgtEl>
                                      </p:cBhvr>
                                    </p:animEffect>
                                    <p:anim calcmode="lin" valueType="num">
                                      <p:cBhvr>
                                        <p:cTn id="14"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505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0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505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50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5059">
                                            <p:txEl>
                                              <p:pRg st="3" end="3"/>
                                            </p:txEl>
                                          </p:spTgt>
                                        </p:tgtEl>
                                        <p:attrNameLst>
                                          <p:attrName>style.visibility</p:attrName>
                                        </p:attrNameLst>
                                      </p:cBhvr>
                                      <p:to>
                                        <p:strVal val="visible"/>
                                      </p:to>
                                    </p:set>
                                    <p:animEffect transition="in" filter="fade">
                                      <p:cBhvr>
                                        <p:cTn id="29" dur="1000"/>
                                        <p:tgtEl>
                                          <p:spTgt spid="45059">
                                            <p:txEl>
                                              <p:pRg st="3" end="3"/>
                                            </p:txEl>
                                          </p:spTgt>
                                        </p:tgtEl>
                                      </p:cBhvr>
                                    </p:animEffect>
                                    <p:anim calcmode="lin" valueType="num">
                                      <p:cBhvr>
                                        <p:cTn id="30"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5059">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50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Effect transition="in" filter="fade">
                                      <p:cBhvr>
                                        <p:cTn id="37" dur="1000"/>
                                        <p:tgtEl>
                                          <p:spTgt spid="45059">
                                            <p:txEl>
                                              <p:pRg st="4" end="4"/>
                                            </p:txEl>
                                          </p:spTgt>
                                        </p:tgtEl>
                                      </p:cBhvr>
                                    </p:animEffect>
                                    <p:anim calcmode="lin" valueType="num">
                                      <p:cBhvr>
                                        <p:cTn id="38"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5059">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50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D968C0E-3A14-4587-A1E1-5B5E9A8ED6C0}" type="slidenum">
              <a:rPr lang="en-US" altLang="en-US">
                <a:solidFill>
                  <a:srgbClr val="FFFFFF"/>
                </a:solidFill>
              </a:rPr>
              <a:pPr/>
              <a:t>52</a:t>
            </a:fld>
            <a:endParaRPr lang="en-US" altLang="en-US">
              <a:solidFill>
                <a:srgbClr val="FFFFFF"/>
              </a:solidFill>
            </a:endParaRPr>
          </a:p>
        </p:txBody>
      </p:sp>
      <p:sp>
        <p:nvSpPr>
          <p:cNvPr id="46082" name="Rectangle 2"/>
          <p:cNvSpPr>
            <a:spLocks noGrp="1" noChangeArrowheads="1"/>
          </p:cNvSpPr>
          <p:nvPr>
            <p:ph type="title"/>
          </p:nvPr>
        </p:nvSpPr>
        <p:spPr/>
        <p:txBody>
          <a:bodyPr/>
          <a:lstStyle/>
          <a:p>
            <a:r>
              <a:rPr lang="en-US" altLang="en-US"/>
              <a:t>Applications</a:t>
            </a:r>
          </a:p>
        </p:txBody>
      </p:sp>
      <p:sp>
        <p:nvSpPr>
          <p:cNvPr id="46083" name="Rectangle 3"/>
          <p:cNvSpPr>
            <a:spLocks noGrp="1" noChangeArrowheads="1"/>
          </p:cNvSpPr>
          <p:nvPr>
            <p:ph type="body" idx="1"/>
          </p:nvPr>
        </p:nvSpPr>
        <p:spPr>
          <a:xfrm>
            <a:off x="609600" y="1219200"/>
            <a:ext cx="8534400" cy="5638800"/>
          </a:xfrm>
        </p:spPr>
        <p:txBody>
          <a:bodyPr/>
          <a:lstStyle/>
          <a:p>
            <a:pPr>
              <a:lnSpc>
                <a:spcPct val="80000"/>
              </a:lnSpc>
            </a:pPr>
            <a:r>
              <a:rPr lang="en-US" altLang="en-US" sz="2800" i="1" dirty="0" smtClean="0">
                <a:solidFill>
                  <a:srgbClr val="FFFF00"/>
                </a:solidFill>
              </a:rPr>
              <a:t>Believers</a:t>
            </a:r>
            <a:r>
              <a:rPr lang="en-US" altLang="en-US" sz="2800" i="1" dirty="0" smtClean="0"/>
              <a:t> </a:t>
            </a:r>
            <a:r>
              <a:rPr lang="en-US" altLang="en-US" sz="2800" i="1" dirty="0"/>
              <a:t>read Scripture though it takes work and effort.  Bystanders intend to get around to it.</a:t>
            </a:r>
          </a:p>
          <a:p>
            <a:pPr>
              <a:lnSpc>
                <a:spcPct val="80000"/>
              </a:lnSpc>
            </a:pPr>
            <a:r>
              <a:rPr lang="en-US" altLang="en-US" sz="2800" i="1" dirty="0"/>
              <a:t>no job is beneath a </a:t>
            </a:r>
            <a:r>
              <a:rPr lang="en-US" altLang="en-US" sz="2800" i="1" dirty="0">
                <a:solidFill>
                  <a:srgbClr val="FFFF00"/>
                </a:solidFill>
              </a:rPr>
              <a:t>believer</a:t>
            </a:r>
            <a:r>
              <a:rPr lang="en-US" altLang="en-US" sz="2800" i="1" dirty="0"/>
              <a:t>.  Bystanders don’t want many jobs, but can sacrifice themselves for leadership positions if coaxed and pleaded with.</a:t>
            </a:r>
          </a:p>
          <a:p>
            <a:pPr>
              <a:lnSpc>
                <a:spcPct val="80000"/>
              </a:lnSpc>
            </a:pPr>
            <a:r>
              <a:rPr lang="en-US" altLang="en-US" sz="2800" i="1" dirty="0" smtClean="0">
                <a:solidFill>
                  <a:srgbClr val="FFFF00"/>
                </a:solidFill>
              </a:rPr>
              <a:t>Believers</a:t>
            </a:r>
            <a:r>
              <a:rPr lang="en-US" altLang="en-US" sz="2800" i="1" dirty="0" smtClean="0"/>
              <a:t> </a:t>
            </a:r>
            <a:r>
              <a:rPr lang="en-US" altLang="en-US" sz="2800" i="1" dirty="0"/>
              <a:t>honor the men who lead the congregation.  Bystanders, when they notice church leaders at all, are consistent only in their willingness to critique.</a:t>
            </a:r>
          </a:p>
          <a:p>
            <a:pPr>
              <a:lnSpc>
                <a:spcPct val="80000"/>
              </a:lnSpc>
            </a:pPr>
            <a:r>
              <a:rPr lang="en-US" altLang="en-US" sz="2800" i="1" dirty="0" smtClean="0">
                <a:solidFill>
                  <a:srgbClr val="FFFF00"/>
                </a:solidFill>
              </a:rPr>
              <a:t>Believers</a:t>
            </a:r>
            <a:r>
              <a:rPr lang="en-US" altLang="en-US" sz="2800" i="1" dirty="0" smtClean="0"/>
              <a:t> </a:t>
            </a:r>
            <a:r>
              <a:rPr lang="en-US" altLang="en-US" sz="2800" i="1" dirty="0"/>
              <a:t>savor and seek more and more teaching about God.  Bystanders have what they need and would rather not be bothered</a:t>
            </a:r>
            <a:r>
              <a:rPr lang="en-US" altLang="en-US" sz="2800" i="1" dirty="0" smtClean="0"/>
              <a:t>.</a:t>
            </a:r>
          </a:p>
        </p:txBody>
      </p:sp>
      <p:sp>
        <p:nvSpPr>
          <p:cNvPr id="46084" name="Text Box 4"/>
          <p:cNvSpPr txBox="1">
            <a:spLocks noChangeArrowheads="1"/>
          </p:cNvSpPr>
          <p:nvPr/>
        </p:nvSpPr>
        <p:spPr bwMode="auto">
          <a:xfrm>
            <a:off x="7562850" y="643731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FFFFFF"/>
                </a:solidFill>
              </a:rPr>
              <a:t>Hugh Hewitt</a:t>
            </a:r>
          </a:p>
        </p:txBody>
      </p:sp>
    </p:spTree>
    <p:extLst>
      <p:ext uri="{BB962C8B-B14F-4D97-AF65-F5344CB8AC3E}">
        <p14:creationId xmlns:p14="http://schemas.microsoft.com/office/powerpoint/2010/main" val="21785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p:cTn id="7"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60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p:cTn id="15"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608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608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 calcmode="lin" valueType="num">
                                      <p:cBhvr>
                                        <p:cTn id="23"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608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BCAEDE-2E42-46C6-90D4-6C201D21436D}" type="slidenum">
              <a:rPr lang="en-US" altLang="en-US">
                <a:solidFill>
                  <a:srgbClr val="FFFFFF"/>
                </a:solidFill>
              </a:rPr>
              <a:pPr/>
              <a:t>53</a:t>
            </a:fld>
            <a:endParaRPr lang="en-US" altLang="en-US">
              <a:solidFill>
                <a:srgbClr val="FFFFFF"/>
              </a:solidFill>
            </a:endParaRPr>
          </a:p>
        </p:txBody>
      </p:sp>
      <p:sp>
        <p:nvSpPr>
          <p:cNvPr id="47106" name="Rectangle 2"/>
          <p:cNvSpPr>
            <a:spLocks noGrp="1" noChangeArrowheads="1"/>
          </p:cNvSpPr>
          <p:nvPr>
            <p:ph type="title"/>
          </p:nvPr>
        </p:nvSpPr>
        <p:spPr/>
        <p:txBody>
          <a:bodyPr/>
          <a:lstStyle/>
          <a:p>
            <a:r>
              <a:rPr lang="en-US" altLang="en-US"/>
              <a:t>Applications</a:t>
            </a:r>
          </a:p>
        </p:txBody>
      </p:sp>
      <p:sp>
        <p:nvSpPr>
          <p:cNvPr id="47107" name="Rectangle 3"/>
          <p:cNvSpPr>
            <a:spLocks noGrp="1" noChangeArrowheads="1"/>
          </p:cNvSpPr>
          <p:nvPr>
            <p:ph type="body" idx="1"/>
          </p:nvPr>
        </p:nvSpPr>
        <p:spPr/>
        <p:txBody>
          <a:bodyPr/>
          <a:lstStyle/>
          <a:p>
            <a:r>
              <a:rPr lang="en-US" altLang="en-US" dirty="0"/>
              <a:t>“Salvation obtainers” rather than “self-esteem builders</a:t>
            </a:r>
            <a:r>
              <a:rPr lang="en-US" altLang="en-US" dirty="0" smtClean="0"/>
              <a:t>”</a:t>
            </a:r>
            <a:endParaRPr lang="en-US" altLang="en-US" dirty="0"/>
          </a:p>
          <a:p>
            <a:pPr lvl="1"/>
            <a:r>
              <a:rPr lang="en-US" altLang="en-US" dirty="0"/>
              <a:t>religion today has become a </a:t>
            </a:r>
            <a:r>
              <a:rPr lang="en-US" altLang="en-US" i="1" dirty="0"/>
              <a:t>pastime </a:t>
            </a:r>
            <a:r>
              <a:rPr lang="en-US" altLang="en-US" dirty="0"/>
              <a:t>rather than a </a:t>
            </a:r>
            <a:r>
              <a:rPr lang="en-US" altLang="en-US" i="1" dirty="0"/>
              <a:t>passion</a:t>
            </a:r>
          </a:p>
        </p:txBody>
      </p:sp>
    </p:spTree>
    <p:extLst>
      <p:ext uri="{BB962C8B-B14F-4D97-AF65-F5344CB8AC3E}">
        <p14:creationId xmlns:p14="http://schemas.microsoft.com/office/powerpoint/2010/main" val="166363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AEF91A6-B632-4285-B033-40ABE4DBE88A}" type="slidenum">
              <a:rPr lang="en-US" altLang="en-US">
                <a:solidFill>
                  <a:srgbClr val="FFFFFF"/>
                </a:solidFill>
              </a:rPr>
              <a:pPr/>
              <a:t>54</a:t>
            </a:fld>
            <a:endParaRPr lang="en-US" altLang="en-US">
              <a:solidFill>
                <a:srgbClr val="FFFFFF"/>
              </a:solidFill>
            </a:endParaRPr>
          </a:p>
        </p:txBody>
      </p:sp>
      <p:sp>
        <p:nvSpPr>
          <p:cNvPr id="48130" name="Rectangle 2"/>
          <p:cNvSpPr>
            <a:spLocks noGrp="1" noChangeArrowheads="1"/>
          </p:cNvSpPr>
          <p:nvPr>
            <p:ph type="title"/>
          </p:nvPr>
        </p:nvSpPr>
        <p:spPr/>
        <p:txBody>
          <a:bodyPr/>
          <a:lstStyle/>
          <a:p>
            <a:r>
              <a:rPr lang="en-US" altLang="en-US" sz="4800" i="1" dirty="0" smtClean="0">
                <a:ln>
                  <a:solidFill>
                    <a:schemeClr val="tx1"/>
                  </a:solidFill>
                </a:ln>
                <a:solidFill>
                  <a:schemeClr val="bg1"/>
                </a:solidFill>
                <a:effectLst>
                  <a:glow rad="101600">
                    <a:schemeClr val="accent3">
                      <a:satMod val="175000"/>
                      <a:alpha val="40000"/>
                    </a:schemeClr>
                  </a:glow>
                </a:effectLst>
              </a:rPr>
              <a:t>SALVATION or SELF-ESTEEM?</a:t>
            </a:r>
            <a:endParaRPr lang="en-US" altLang="en-US" sz="4800" i="1" dirty="0">
              <a:ln>
                <a:solidFill>
                  <a:schemeClr val="tx1"/>
                </a:solidFill>
              </a:ln>
              <a:solidFill>
                <a:schemeClr val="bg1"/>
              </a:solidFill>
              <a:effectLst>
                <a:glow rad="101600">
                  <a:schemeClr val="accent3">
                    <a:satMod val="175000"/>
                    <a:alpha val="40000"/>
                  </a:schemeClr>
                </a:glow>
              </a:effectLst>
            </a:endParaRPr>
          </a:p>
        </p:txBody>
      </p:sp>
      <p:sp>
        <p:nvSpPr>
          <p:cNvPr id="48131" name="Rectangle 3"/>
          <p:cNvSpPr>
            <a:spLocks noGrp="1" noChangeArrowheads="1"/>
          </p:cNvSpPr>
          <p:nvPr>
            <p:ph type="body" idx="1"/>
          </p:nvPr>
        </p:nvSpPr>
        <p:spPr>
          <a:xfrm>
            <a:off x="457200" y="1600200"/>
            <a:ext cx="8229600" cy="4800600"/>
          </a:xfrm>
        </p:spPr>
        <p:txBody>
          <a:bodyPr/>
          <a:lstStyle/>
          <a:p>
            <a:pPr marL="609600" indent="-609600">
              <a:buFont typeface="Wingdings" pitchFamily="2" charset="2"/>
              <a:buAutoNum type="arabicPeriod"/>
            </a:pPr>
            <a:r>
              <a:rPr lang="en-US" altLang="en-US" sz="2800" dirty="0" smtClean="0"/>
              <a:t>Assembly </a:t>
            </a:r>
            <a:r>
              <a:rPr lang="en-US" altLang="en-US" sz="2800" dirty="0"/>
              <a:t>no longer a place of worship, but a holy gymnasium &amp; family counseling center</a:t>
            </a:r>
          </a:p>
          <a:p>
            <a:pPr marL="609600" indent="-609600">
              <a:buFont typeface="Wingdings" pitchFamily="2" charset="2"/>
              <a:buAutoNum type="arabicPeriod"/>
            </a:pPr>
            <a:r>
              <a:rPr lang="en-US" altLang="en-US" sz="2800" dirty="0" smtClean="0"/>
              <a:t>Turned </a:t>
            </a:r>
            <a:r>
              <a:rPr lang="en-US" altLang="en-US" sz="2800" dirty="0"/>
              <a:t>from “scripture” to “need gratification”</a:t>
            </a:r>
          </a:p>
          <a:p>
            <a:pPr marL="609600" indent="-609600">
              <a:buFont typeface="Wingdings" pitchFamily="2" charset="2"/>
              <a:buAutoNum type="arabicPeriod"/>
            </a:pPr>
            <a:r>
              <a:rPr lang="en-US" altLang="en-US" sz="2800" dirty="0"/>
              <a:t>I</a:t>
            </a:r>
            <a:r>
              <a:rPr lang="en-US" altLang="en-US" sz="2800" dirty="0" smtClean="0"/>
              <a:t>nstead </a:t>
            </a:r>
            <a:r>
              <a:rPr lang="en-US" altLang="en-US" sz="2800" dirty="0"/>
              <a:t>of saving souls, the modern church tries to compete in secular gratification with a world that is a master of the </a:t>
            </a:r>
            <a:r>
              <a:rPr lang="en-US" altLang="en-US" sz="2800" dirty="0" smtClean="0"/>
              <a:t>art</a:t>
            </a:r>
            <a:endParaRPr lang="en-US" altLang="en-US" sz="2800" dirty="0"/>
          </a:p>
          <a:p>
            <a:pPr marL="609600" indent="-609600">
              <a:buFont typeface="Wingdings" pitchFamily="2" charset="2"/>
              <a:buAutoNum type="arabicPeriod"/>
            </a:pPr>
            <a:r>
              <a:rPr lang="en-US" altLang="en-US" sz="2800" dirty="0"/>
              <a:t>E</a:t>
            </a:r>
            <a:r>
              <a:rPr lang="en-US" altLang="en-US" sz="2800" dirty="0" smtClean="0"/>
              <a:t>lders</a:t>
            </a:r>
            <a:r>
              <a:rPr lang="en-US" altLang="en-US" sz="2800" dirty="0"/>
              <a:t>, no longer spiritual leaders, but board members, directors, and corporate managers </a:t>
            </a:r>
          </a:p>
          <a:p>
            <a:pPr marL="609600" indent="-609600">
              <a:buFont typeface="Wingdings" pitchFamily="2" charset="2"/>
              <a:buAutoNum type="arabicPeriod"/>
            </a:pPr>
            <a:r>
              <a:rPr lang="en-US" altLang="en-US" sz="2800" dirty="0"/>
              <a:t>P</a:t>
            </a:r>
            <a:r>
              <a:rPr lang="en-US" altLang="en-US" sz="2800" dirty="0" smtClean="0"/>
              <a:t>reachers</a:t>
            </a:r>
            <a:r>
              <a:rPr lang="en-US" altLang="en-US" sz="2800" dirty="0"/>
              <a:t>, no longer heralds of the gospel, but professional staff managers</a:t>
            </a:r>
          </a:p>
        </p:txBody>
      </p:sp>
      <p:sp>
        <p:nvSpPr>
          <p:cNvPr id="48132" name="Text Box 4"/>
          <p:cNvSpPr txBox="1">
            <a:spLocks noChangeArrowheads="1"/>
          </p:cNvSpPr>
          <p:nvPr/>
        </p:nvSpPr>
        <p:spPr bwMode="auto">
          <a:xfrm>
            <a:off x="4038600" y="6589713"/>
            <a:ext cx="508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FFFFFF"/>
                </a:solidFill>
              </a:rPr>
              <a:t>From Mark Dunagan’s Sermon on Revelation 12</a:t>
            </a:r>
          </a:p>
        </p:txBody>
      </p:sp>
    </p:spTree>
    <p:extLst>
      <p:ext uri="{BB962C8B-B14F-4D97-AF65-F5344CB8AC3E}">
        <p14:creationId xmlns:p14="http://schemas.microsoft.com/office/powerpoint/2010/main" val="7693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8E8AF16-3450-4E1F-B6F9-6E33E0C52BE9}" type="slidenum">
              <a:rPr lang="en-US" altLang="en-US">
                <a:solidFill>
                  <a:srgbClr val="FFFFFF"/>
                </a:solidFill>
              </a:rPr>
              <a:pPr/>
              <a:t>55</a:t>
            </a:fld>
            <a:endParaRPr lang="en-US" altLang="en-US">
              <a:solidFill>
                <a:srgbClr val="FFFFFF"/>
              </a:solidFill>
            </a:endParaRPr>
          </a:p>
        </p:txBody>
      </p:sp>
      <p:sp>
        <p:nvSpPr>
          <p:cNvPr id="51204" name="Rectangle 4"/>
          <p:cNvSpPr>
            <a:spLocks noGrp="1" noChangeArrowheads="1"/>
          </p:cNvSpPr>
          <p:nvPr>
            <p:ph type="title"/>
          </p:nvPr>
        </p:nvSpPr>
        <p:spPr/>
        <p:txBody>
          <a:bodyPr/>
          <a:lstStyle/>
          <a:p>
            <a:r>
              <a:rPr kumimoji="0" lang="en-US" altLang="en-US" sz="4800" b="1" i="1" u="none" strike="noStrike" kern="0" cap="none" spc="0" normalizeH="0" baseline="0" noProof="0" dirty="0" smtClean="0">
                <a:ln>
                  <a:solidFill>
                    <a:srgbClr val="FFFFFF"/>
                  </a:solidFill>
                </a:ln>
                <a:solidFill>
                  <a:srgbClr val="000000"/>
                </a:solidFill>
                <a:effectLst>
                  <a:glow rad="101600">
                    <a:srgbClr val="AAAAAA">
                      <a:satMod val="175000"/>
                      <a:alpha val="40000"/>
                    </a:srgbClr>
                  </a:glow>
                </a:effectLst>
                <a:uLnTx/>
                <a:uFillTx/>
                <a:latin typeface="Candara" panose="020E0502030303020204" pitchFamily="34" charset="0"/>
                <a:ea typeface="+mj-ea"/>
                <a:cs typeface="+mj-cs"/>
              </a:rPr>
              <a:t>SALVATION or SELF-ESTEEM?</a:t>
            </a:r>
            <a:endParaRPr lang="en-US" altLang="en-US" i="1" dirty="0"/>
          </a:p>
        </p:txBody>
      </p:sp>
      <p:sp>
        <p:nvSpPr>
          <p:cNvPr id="51205" name="Text Box 5"/>
          <p:cNvSpPr txBox="1">
            <a:spLocks noChangeArrowheads="1"/>
          </p:cNvSpPr>
          <p:nvPr/>
        </p:nvSpPr>
        <p:spPr bwMode="auto">
          <a:xfrm>
            <a:off x="381000" y="2286000"/>
            <a:ext cx="81534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i="1">
                <a:solidFill>
                  <a:srgbClr val="FFFFFF"/>
                </a:solidFill>
              </a:rPr>
              <a:t>“American churches seemed more concerned to save marriages than souls, more interested in self-esteem than salvation, and more concerned to relieve depression and anxiety than to deal with the fundamental reality of sin” </a:t>
            </a:r>
          </a:p>
          <a:p>
            <a:pPr algn="r" eaLnBrk="0" fontAlgn="base" hangingPunct="0">
              <a:spcBef>
                <a:spcPct val="50000"/>
              </a:spcBef>
              <a:spcAft>
                <a:spcPct val="0"/>
              </a:spcAft>
            </a:pPr>
            <a:r>
              <a:rPr lang="en-US" altLang="en-US" sz="2400" i="1">
                <a:solidFill>
                  <a:srgbClr val="FFFFFF"/>
                </a:solidFill>
              </a:rPr>
              <a:t>(Hugh Hewitt, The Embarrassed Believer, pp. 30-31). </a:t>
            </a:r>
          </a:p>
        </p:txBody>
      </p:sp>
    </p:spTree>
    <p:extLst>
      <p:ext uri="{BB962C8B-B14F-4D97-AF65-F5344CB8AC3E}">
        <p14:creationId xmlns:p14="http://schemas.microsoft.com/office/powerpoint/2010/main" val="2380591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5BFA9BD-E284-4ED5-ADF1-A2BE099EC82D}" type="slidenum">
              <a:rPr lang="en-US" altLang="en-US">
                <a:solidFill>
                  <a:srgbClr val="FFFFFF"/>
                </a:solidFill>
              </a:rPr>
              <a:pPr/>
              <a:t>56</a:t>
            </a:fld>
            <a:endParaRPr lang="en-US" altLang="en-US">
              <a:solidFill>
                <a:srgbClr val="FFFFFF"/>
              </a:solidFill>
            </a:endParaRPr>
          </a:p>
        </p:txBody>
      </p:sp>
      <p:sp>
        <p:nvSpPr>
          <p:cNvPr id="49156" name="Rectangle 4"/>
          <p:cNvSpPr>
            <a:spLocks noGrp="1" noChangeArrowheads="1"/>
          </p:cNvSpPr>
          <p:nvPr>
            <p:ph type="title"/>
          </p:nvPr>
        </p:nvSpPr>
        <p:spPr/>
        <p:txBody>
          <a:bodyPr/>
          <a:lstStyle/>
          <a:p>
            <a:r>
              <a:rPr lang="en-US" alt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Preacher</a:t>
            </a:r>
          </a:p>
        </p:txBody>
      </p:sp>
      <p:sp>
        <p:nvSpPr>
          <p:cNvPr id="49157" name="Text Box 5"/>
          <p:cNvSpPr txBox="1">
            <a:spLocks noChangeArrowheads="1"/>
          </p:cNvSpPr>
          <p:nvPr/>
        </p:nvSpPr>
        <p:spPr bwMode="auto">
          <a:xfrm>
            <a:off x="1066800" y="220980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sz="3600" i="1" dirty="0">
                <a:solidFill>
                  <a:srgbClr val="FFFFFF"/>
                </a:solidFill>
                <a:latin typeface="Century" panose="02040604050505020304" pitchFamily="18" charset="0"/>
              </a:rPr>
              <a:t>“He often is an actor, concerned more with his role, his manners, and his polished delivery, than with the possibility of his lips being touched with a live coal from the altar” </a:t>
            </a:r>
          </a:p>
          <a:p>
            <a:pPr algn="ctr" eaLnBrk="0" fontAlgn="base" hangingPunct="0">
              <a:spcBef>
                <a:spcPct val="50000"/>
              </a:spcBef>
              <a:spcAft>
                <a:spcPct val="0"/>
              </a:spcAft>
            </a:pPr>
            <a:r>
              <a:rPr lang="en-US" altLang="en-US" sz="3200" i="1" dirty="0">
                <a:solidFill>
                  <a:srgbClr val="FFFFFF"/>
                </a:solidFill>
                <a:latin typeface="Century" panose="02040604050505020304" pitchFamily="18" charset="0"/>
              </a:rPr>
              <a:t>(ibid, p. xii). </a:t>
            </a:r>
          </a:p>
        </p:txBody>
      </p:sp>
    </p:spTree>
    <p:extLst>
      <p:ext uri="{BB962C8B-B14F-4D97-AF65-F5344CB8AC3E}">
        <p14:creationId xmlns:p14="http://schemas.microsoft.com/office/powerpoint/2010/main" val="7837958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DA1CC7-6651-4957-8FDF-22F85D0F7E3D}" type="slidenum">
              <a:rPr lang="en-US" altLang="en-US">
                <a:solidFill>
                  <a:srgbClr val="FFFFFF"/>
                </a:solidFill>
              </a:rPr>
              <a:pPr/>
              <a:t>57</a:t>
            </a:fld>
            <a:endParaRPr lang="en-US" altLang="en-US">
              <a:solidFill>
                <a:srgbClr val="FFFFFF"/>
              </a:solidFill>
            </a:endParaRPr>
          </a:p>
        </p:txBody>
      </p:sp>
      <p:sp>
        <p:nvSpPr>
          <p:cNvPr id="53250" name="Rectangle 2"/>
          <p:cNvSpPr>
            <a:spLocks noGrp="1" noChangeArrowheads="1"/>
          </p:cNvSpPr>
          <p:nvPr>
            <p:ph type="title"/>
          </p:nvPr>
        </p:nvSpPr>
        <p:spPr/>
        <p:txBody>
          <a:bodyPr/>
          <a:lstStyle/>
          <a:p>
            <a:r>
              <a:rPr lang="en-US" altLang="en-US" sz="6000" dirty="0" smtClean="0">
                <a:ln>
                  <a:solidFill>
                    <a:schemeClr val="tx1"/>
                  </a:solidFill>
                </a:ln>
                <a:solidFill>
                  <a:schemeClr val="bg1"/>
                </a:solidFill>
                <a:effectLst>
                  <a:glow rad="101600">
                    <a:schemeClr val="accent4">
                      <a:satMod val="175000"/>
                      <a:alpha val="40000"/>
                    </a:schemeClr>
                  </a:glow>
                </a:effectLst>
              </a:rPr>
              <a:t>“Secular Christians”</a:t>
            </a:r>
            <a:endParaRPr lang="en-US" altLang="en-US" sz="6000" dirty="0">
              <a:ln>
                <a:solidFill>
                  <a:schemeClr val="tx1"/>
                </a:solidFill>
              </a:ln>
              <a:solidFill>
                <a:schemeClr val="bg1"/>
              </a:solidFill>
              <a:effectLst>
                <a:glow rad="101600">
                  <a:schemeClr val="accent4">
                    <a:satMod val="175000"/>
                    <a:alpha val="40000"/>
                  </a:schemeClr>
                </a:glow>
              </a:effectLst>
            </a:endParaRPr>
          </a:p>
        </p:txBody>
      </p:sp>
      <p:sp>
        <p:nvSpPr>
          <p:cNvPr id="53251" name="Rectangle 3"/>
          <p:cNvSpPr>
            <a:spLocks noGrp="1" noChangeArrowheads="1"/>
          </p:cNvSpPr>
          <p:nvPr>
            <p:ph type="body" idx="1"/>
          </p:nvPr>
        </p:nvSpPr>
        <p:spPr>
          <a:xfrm>
            <a:off x="457200" y="1600200"/>
            <a:ext cx="8229600" cy="4953000"/>
          </a:xfrm>
        </p:spPr>
        <p:txBody>
          <a:bodyPr/>
          <a:lstStyle/>
          <a:p>
            <a:r>
              <a:rPr lang="en-US" altLang="en-US" sz="2800" dirty="0"/>
              <a:t>B</a:t>
            </a:r>
            <a:r>
              <a:rPr lang="en-US" altLang="en-US" sz="2800" dirty="0" smtClean="0"/>
              <a:t>ecome </a:t>
            </a:r>
            <a:r>
              <a:rPr lang="en-US" altLang="en-US" sz="2800" dirty="0"/>
              <a:t>more self-centered and demanding of attention</a:t>
            </a:r>
          </a:p>
          <a:p>
            <a:r>
              <a:rPr lang="en-US" altLang="en-US" sz="2800" dirty="0" smtClean="0"/>
              <a:t>Use </a:t>
            </a:r>
            <a:r>
              <a:rPr lang="en-US" altLang="en-US" sz="2800" dirty="0"/>
              <a:t>God as their instrument for getting a service rather than using their instruments of service to </a:t>
            </a:r>
            <a:r>
              <a:rPr lang="en-US" altLang="en-US" sz="2800" dirty="0" smtClean="0"/>
              <a:t>God</a:t>
            </a:r>
            <a:r>
              <a:rPr lang="en-US" altLang="en-US" sz="2800" i="1" dirty="0"/>
              <a:t>	</a:t>
            </a:r>
            <a:endParaRPr lang="en-US" altLang="en-US" b="1" i="1" dirty="0"/>
          </a:p>
        </p:txBody>
      </p:sp>
    </p:spTree>
    <p:extLst>
      <p:ext uri="{BB962C8B-B14F-4D97-AF65-F5344CB8AC3E}">
        <p14:creationId xmlns:p14="http://schemas.microsoft.com/office/powerpoint/2010/main" val="21670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32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Effect transition="in" filter="fade">
                                      <p:cBhvr>
                                        <p:cTn id="15" dur="1000"/>
                                        <p:tgtEl>
                                          <p:spTgt spid="53251">
                                            <p:txEl>
                                              <p:pRg st="1" end="1"/>
                                            </p:txEl>
                                          </p:spTgt>
                                        </p:tgtEl>
                                      </p:cBhvr>
                                    </p:animEffect>
                                    <p:anim calcmode="lin" valueType="num">
                                      <p:cBhvr>
                                        <p:cTn id="16"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325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325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F8F8F8"/>
                </a:solidFill>
                <a:effectLst>
                  <a:glow rad="63500">
                    <a:schemeClr val="accent4">
                      <a:satMod val="175000"/>
                      <a:alpha val="40000"/>
                    </a:schemeClr>
                  </a:glow>
                  <a:outerShdw blurRad="25400" algn="tl" rotWithShape="0">
                    <a:srgbClr val="000000">
                      <a:alpha val="43000"/>
                    </a:srgbClr>
                  </a:outerShdw>
                </a:effectLst>
              </a:rPr>
              <a:t>The</a:t>
            </a:r>
            <a:r>
              <a:rPr lang="en-US" spc="150" dirty="0" smtClean="0">
                <a:ln w="11430"/>
                <a:solidFill>
                  <a:srgbClr val="F8F8F8"/>
                </a:solidFill>
                <a:effectLst>
                  <a:outerShdw blurRad="25400" algn="tl" rotWithShape="0">
                    <a:srgbClr val="000000">
                      <a:alpha val="43000"/>
                    </a:srgbClr>
                  </a:outerShdw>
                </a:effectLst>
              </a:rPr>
              <a:t> </a:t>
            </a:r>
            <a:r>
              <a:rPr lang="en-US" spc="150" dirty="0" smtClean="0">
                <a:ln w="11430"/>
                <a:solidFill>
                  <a:srgbClr val="F8F8F8"/>
                </a:solidFill>
                <a:effectLst>
                  <a:glow rad="63500">
                    <a:schemeClr val="accent4">
                      <a:satMod val="175000"/>
                      <a:alpha val="40000"/>
                    </a:schemeClr>
                  </a:glow>
                  <a:outerShdw blurRad="25400" algn="tl" rotWithShape="0">
                    <a:srgbClr val="000000">
                      <a:alpha val="43000"/>
                    </a:srgbClr>
                  </a:outerShdw>
                </a:effectLst>
              </a:rPr>
              <a:t>Woman</a:t>
            </a:r>
            <a:r>
              <a:rPr lang="en-US" spc="150" dirty="0" smtClean="0">
                <a:ln w="11430"/>
                <a:solidFill>
                  <a:srgbClr val="F8F8F8"/>
                </a:solidFill>
                <a:effectLst>
                  <a:outerShdw blurRad="25400" algn="tl" rotWithShape="0">
                    <a:srgbClr val="000000">
                      <a:alpha val="43000"/>
                    </a:srgbClr>
                  </a:outerShdw>
                </a:effectLst>
              </a:rPr>
              <a:t> &amp; </a:t>
            </a:r>
            <a:r>
              <a:rPr lang="en-US" spc="150" dirty="0" smtClean="0">
                <a:ln w="11430"/>
                <a:solidFill>
                  <a:srgbClr val="F8F8F8"/>
                </a:solidFill>
                <a:effectLst>
                  <a:glow rad="101600">
                    <a:srgbClr val="C00000">
                      <a:alpha val="60000"/>
                    </a:srgbClr>
                  </a:glow>
                  <a:outerShdw blurRad="25400" algn="tl" rotWithShape="0">
                    <a:srgbClr val="000000">
                      <a:alpha val="43000"/>
                    </a:srgbClr>
                  </a:outerShdw>
                </a:effectLst>
              </a:rPr>
              <a:t>The Harlot </a:t>
            </a:r>
            <a:r>
              <a:rPr lang="en-US" b="1" spc="150" dirty="0" smtClean="0">
                <a:ln w="11430"/>
                <a:solidFill>
                  <a:srgbClr val="F8F8F8"/>
                </a:solidFill>
                <a:effectLst>
                  <a:outerShdw blurRad="25400" algn="tl" rotWithShape="0">
                    <a:srgbClr val="000000">
                      <a:alpha val="43000"/>
                    </a:srgbClr>
                  </a:outerShdw>
                </a:effectLst>
                <a:latin typeface="Arial Black" panose="020B0A04020102020204" pitchFamily="34" charset="0"/>
              </a:rPr>
              <a:t>CONTRASTED</a:t>
            </a:r>
            <a:endParaRPr lang="en-US" b="1" spc="150" dirty="0">
              <a:ln w="11430"/>
              <a:solidFill>
                <a:srgbClr val="F8F8F8"/>
              </a:solidFill>
              <a:effectLst>
                <a:outerShdw blurRad="25400" algn="tl" rotWithShape="0">
                  <a:srgbClr val="000000">
                    <a:alpha val="43000"/>
                  </a:srgbClr>
                </a:outerShdw>
              </a:effectLst>
              <a:latin typeface="Arial Black" panose="020B0A04020102020204" pitchFamily="34" charset="0"/>
            </a:endParaRPr>
          </a:p>
        </p:txBody>
      </p:sp>
      <p:sp>
        <p:nvSpPr>
          <p:cNvPr id="5" name="Text Placeholder 4"/>
          <p:cNvSpPr>
            <a:spLocks noGrp="1"/>
          </p:cNvSpPr>
          <p:nvPr>
            <p:ph type="body" idx="1"/>
          </p:nvPr>
        </p:nvSpPr>
        <p:spPr/>
        <p:txBody>
          <a:bodyPr/>
          <a:lstStyle/>
          <a:p>
            <a:r>
              <a:rPr lang="en-US" sz="2800" spc="300" dirty="0" smtClean="0"/>
              <a:t>Revelation 12</a:t>
            </a:r>
            <a:endParaRPr lang="en-US" sz="2800" spc="300" dirty="0"/>
          </a:p>
        </p:txBody>
      </p:sp>
      <p:sp>
        <p:nvSpPr>
          <p:cNvPr id="6" name="Content Placeholder 5"/>
          <p:cNvSpPr>
            <a:spLocks noGrp="1"/>
          </p:cNvSpPr>
          <p:nvPr>
            <p:ph sz="half" idx="2"/>
          </p:nvPr>
        </p:nvSpPr>
        <p:spPr>
          <a:xfrm>
            <a:off x="457200" y="2174874"/>
            <a:ext cx="4040188" cy="4683125"/>
          </a:xfrm>
        </p:spPr>
        <p:txBody>
          <a:bodyPr>
            <a:normAutofit lnSpcReduction="10000"/>
          </a:bodyPr>
          <a:lstStyle/>
          <a:p>
            <a:r>
              <a:rPr lang="en-US" dirty="0" smtClean="0"/>
              <a:t>Clothed with the sun</a:t>
            </a:r>
            <a:br>
              <a:rPr lang="en-US" dirty="0" smtClean="0"/>
            </a:br>
            <a:endParaRPr lang="en-US" dirty="0" smtClean="0"/>
          </a:p>
          <a:p>
            <a:r>
              <a:rPr lang="en-US" dirty="0" smtClean="0"/>
              <a:t>Standing on the moon</a:t>
            </a:r>
            <a:br>
              <a:rPr lang="en-US" dirty="0" smtClean="0"/>
            </a:br>
            <a:endParaRPr lang="en-US" dirty="0" smtClean="0"/>
          </a:p>
          <a:p>
            <a:r>
              <a:rPr lang="en-US" dirty="0" smtClean="0"/>
              <a:t>On head a garland of twelve stars</a:t>
            </a:r>
          </a:p>
          <a:p>
            <a:r>
              <a:rPr lang="en-US" dirty="0" smtClean="0"/>
              <a:t>Being with child</a:t>
            </a:r>
            <a:br>
              <a:rPr lang="en-US" dirty="0" smtClean="0"/>
            </a:br>
            <a:r>
              <a:rPr lang="en-US" dirty="0" smtClean="0">
                <a:latin typeface="Arial"/>
                <a:cs typeface="Arial"/>
              </a:rPr>
              <a:t>→ </a:t>
            </a:r>
            <a:r>
              <a:rPr lang="en-US" dirty="0" smtClean="0">
                <a:cs typeface="Arial"/>
              </a:rPr>
              <a:t>produces good</a:t>
            </a:r>
            <a:endParaRPr lang="en-US" dirty="0" smtClean="0"/>
          </a:p>
          <a:p>
            <a:r>
              <a:rPr lang="en-US" dirty="0" smtClean="0"/>
              <a:t>Cries in labor and pain</a:t>
            </a:r>
          </a:p>
          <a:p>
            <a:r>
              <a:rPr lang="en-US" dirty="0" smtClean="0"/>
              <a:t>Mother of martyrs</a:t>
            </a:r>
          </a:p>
          <a:p>
            <a:r>
              <a:rPr lang="en-US" dirty="0" smtClean="0"/>
              <a:t>Gives life</a:t>
            </a:r>
          </a:p>
          <a:p>
            <a:r>
              <a:rPr lang="en-US" dirty="0" smtClean="0"/>
              <a:t>Hunted by evil</a:t>
            </a:r>
            <a:endParaRPr lang="en-US" dirty="0"/>
          </a:p>
        </p:txBody>
      </p:sp>
      <p:sp>
        <p:nvSpPr>
          <p:cNvPr id="7" name="Text Placeholder 6"/>
          <p:cNvSpPr>
            <a:spLocks noGrp="1"/>
          </p:cNvSpPr>
          <p:nvPr>
            <p:ph type="body" sz="quarter" idx="3"/>
          </p:nvPr>
        </p:nvSpPr>
        <p:spPr/>
        <p:txBody>
          <a:bodyPr/>
          <a:lstStyle/>
          <a:p>
            <a:r>
              <a:rPr lang="en-US" sz="2800" spc="300" dirty="0" smtClean="0"/>
              <a:t>Revelation 17</a:t>
            </a:r>
            <a:endParaRPr lang="en-US" sz="2800" spc="300" dirty="0"/>
          </a:p>
        </p:txBody>
      </p:sp>
      <p:sp>
        <p:nvSpPr>
          <p:cNvPr id="8" name="Content Placeholder 7"/>
          <p:cNvSpPr>
            <a:spLocks noGrp="1"/>
          </p:cNvSpPr>
          <p:nvPr>
            <p:ph sz="quarter" idx="4"/>
          </p:nvPr>
        </p:nvSpPr>
        <p:spPr>
          <a:xfrm>
            <a:off x="4645025" y="2174874"/>
            <a:ext cx="4041775" cy="4683125"/>
          </a:xfrm>
        </p:spPr>
        <p:txBody>
          <a:bodyPr>
            <a:normAutofit fontScale="92500"/>
          </a:bodyPr>
          <a:lstStyle/>
          <a:p>
            <a:r>
              <a:rPr lang="en-US" dirty="0" smtClean="0"/>
              <a:t>Arrayed with purple, scarlet, gold, precious stones, pearls</a:t>
            </a:r>
          </a:p>
          <a:p>
            <a:r>
              <a:rPr lang="en-US" dirty="0" smtClean="0"/>
              <a:t>Sitting on many waters, on a scarlet beast</a:t>
            </a:r>
          </a:p>
          <a:p>
            <a:r>
              <a:rPr lang="en-US" dirty="0" smtClean="0"/>
              <a:t>In hand a golden cup full of abominations</a:t>
            </a:r>
          </a:p>
          <a:p>
            <a:r>
              <a:rPr lang="en-US" dirty="0" smtClean="0"/>
              <a:t>Commits fornication </a:t>
            </a:r>
            <a:br>
              <a:rPr lang="en-US" dirty="0" smtClean="0"/>
            </a:br>
            <a:r>
              <a:rPr lang="en-US" dirty="0" smtClean="0">
                <a:latin typeface="Arial"/>
                <a:cs typeface="Arial"/>
              </a:rPr>
              <a:t>→ </a:t>
            </a:r>
            <a:r>
              <a:rPr lang="en-US" dirty="0" smtClean="0"/>
              <a:t>produces filth</a:t>
            </a:r>
          </a:p>
          <a:p>
            <a:r>
              <a:rPr lang="en-US" dirty="0" smtClean="0"/>
              <a:t>Drunk</a:t>
            </a:r>
          </a:p>
          <a:p>
            <a:r>
              <a:rPr lang="en-US" dirty="0" smtClean="0"/>
              <a:t>Mother of harlots</a:t>
            </a:r>
          </a:p>
          <a:p>
            <a:r>
              <a:rPr lang="en-US" dirty="0" smtClean="0"/>
              <a:t>Takes life</a:t>
            </a:r>
          </a:p>
          <a:p>
            <a:r>
              <a:rPr lang="en-US" dirty="0" smtClean="0"/>
              <a:t>Allied with evil</a:t>
            </a:r>
            <a:endParaRPr lang="en-US" dirty="0"/>
          </a:p>
        </p:txBody>
      </p:sp>
    </p:spTree>
    <p:extLst>
      <p:ext uri="{BB962C8B-B14F-4D97-AF65-F5344CB8AC3E}">
        <p14:creationId xmlns:p14="http://schemas.microsoft.com/office/powerpoint/2010/main" val="2283185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 calcmode="lin" valueType="num">
                                      <p:cBhvr additive="base">
                                        <p:cTn id="73"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8">
                                            <p:txEl>
                                              <p:pRg st="6" end="6"/>
                                            </p:txEl>
                                          </p:spTgt>
                                        </p:tgtEl>
                                        <p:attrNameLst>
                                          <p:attrName>style.visibility</p:attrName>
                                        </p:attrNameLst>
                                      </p:cBhvr>
                                      <p:to>
                                        <p:strVal val="visible"/>
                                      </p:to>
                                    </p:set>
                                    <p:anim calcmode="lin" valueType="num">
                                      <p:cBhvr additive="base">
                                        <p:cTn id="85"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additive="base">
                                        <p:cTn id="91"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8">
                                            <p:txEl>
                                              <p:pRg st="7" end="7"/>
                                            </p:txEl>
                                          </p:spTgt>
                                        </p:tgtEl>
                                        <p:attrNameLst>
                                          <p:attrName>style.visibility</p:attrName>
                                        </p:attrNameLst>
                                      </p:cBhvr>
                                      <p:to>
                                        <p:strVal val="visible"/>
                                      </p:to>
                                    </p:set>
                                    <p:anim calcmode="lin" valueType="num">
                                      <p:cBhvr additive="base">
                                        <p:cTn id="97"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CB47ED7-88AC-41BB-8A5E-6ABE62E71417}" type="slidenum">
              <a:rPr lang="en-US" altLang="en-US">
                <a:solidFill>
                  <a:srgbClr val="FFFFFF"/>
                </a:solidFill>
              </a:rPr>
              <a:pPr/>
              <a:t>7</a:t>
            </a:fld>
            <a:endParaRPr lang="en-US" altLang="en-US">
              <a:solidFill>
                <a:srgbClr val="FFFFFF"/>
              </a:solidFill>
            </a:endParaRPr>
          </a:p>
        </p:txBody>
      </p:sp>
      <p:sp>
        <p:nvSpPr>
          <p:cNvPr id="19458" name="Rectangle 2"/>
          <p:cNvSpPr>
            <a:spLocks noGrp="1" noChangeArrowheads="1"/>
          </p:cNvSpPr>
          <p:nvPr>
            <p:ph type="title"/>
          </p:nvPr>
        </p:nvSpPr>
        <p:spPr>
          <a:xfrm>
            <a:off x="457200" y="0"/>
            <a:ext cx="8305800" cy="1417638"/>
          </a:xfrm>
        </p:spPr>
        <p:txBody>
          <a:bodyPr/>
          <a:lstStyle/>
          <a:p>
            <a:r>
              <a:rPr lang="en-US" altLang="en-US" sz="4000" dirty="0"/>
              <a:t>Woman: 1</a:t>
            </a:r>
            <a:r>
              <a:rPr lang="en-US" altLang="en-US" sz="4000" baseline="30000" dirty="0"/>
              <a:t>st</a:t>
            </a:r>
            <a:r>
              <a:rPr lang="en-US" altLang="en-US" sz="4000" dirty="0"/>
              <a:t> Personage</a:t>
            </a:r>
            <a:br>
              <a:rPr lang="en-US" altLang="en-US" sz="4000" dirty="0"/>
            </a:br>
            <a:r>
              <a:rPr lang="en-US" altLang="en-US" sz="4000" dirty="0"/>
              <a:t>(12:1-2)</a:t>
            </a:r>
          </a:p>
        </p:txBody>
      </p:sp>
      <p:sp>
        <p:nvSpPr>
          <p:cNvPr id="19459" name="Rectangle 3"/>
          <p:cNvSpPr>
            <a:spLocks noGrp="1" noChangeArrowheads="1"/>
          </p:cNvSpPr>
          <p:nvPr>
            <p:ph type="body" idx="1"/>
          </p:nvPr>
        </p:nvSpPr>
        <p:spPr>
          <a:xfrm>
            <a:off x="457200" y="1600200"/>
            <a:ext cx="8229600" cy="3505200"/>
          </a:xfrm>
        </p:spPr>
        <p:txBody>
          <a:bodyPr/>
          <a:lstStyle/>
          <a:p>
            <a:pPr>
              <a:lnSpc>
                <a:spcPct val="90000"/>
              </a:lnSpc>
            </a:pPr>
            <a:r>
              <a:rPr lang="en-US" altLang="en-US" dirty="0" smtClean="0"/>
              <a:t>Question 3?</a:t>
            </a:r>
            <a:endParaRPr lang="en-US" altLang="en-US" dirty="0"/>
          </a:p>
        </p:txBody>
      </p:sp>
      <p:graphicFrame>
        <p:nvGraphicFramePr>
          <p:cNvPr id="19460" name="Object 4">
            <a:hlinkClick r:id="" action="ppaction://ole?verb=0"/>
          </p:cNvPr>
          <p:cNvGraphicFramePr>
            <a:graphicFrameLocks noChangeAspect="1"/>
          </p:cNvGraphicFramePr>
          <p:nvPr>
            <p:extLst>
              <p:ext uri="{D42A27DB-BD31-4B8C-83A1-F6EECF244321}">
                <p14:modId xmlns:p14="http://schemas.microsoft.com/office/powerpoint/2010/main" val="2859557983"/>
              </p:ext>
            </p:extLst>
          </p:nvPr>
        </p:nvGraphicFramePr>
        <p:xfrm>
          <a:off x="1840524" y="3124200"/>
          <a:ext cx="5627076" cy="3657600"/>
        </p:xfrm>
        <a:graphic>
          <a:graphicData uri="http://schemas.openxmlformats.org/presentationml/2006/ole">
            <mc:AlternateContent xmlns:mc="http://schemas.openxmlformats.org/markup-compatibility/2006">
              <mc:Choice xmlns:v="urn:schemas-microsoft-com:vml" Requires="v">
                <p:oleObj spid="_x0000_s3080" name="Presentation" r:id="rId5" imgW="2704931" imgH="2028461" progId="PowerPoint.Show.8">
                  <p:embed/>
                </p:oleObj>
              </mc:Choice>
              <mc:Fallback>
                <p:oleObj name="Presentation" r:id="rId5" imgW="2704931" imgH="2028461" progId="PowerPoint.Show.8">
                  <p:embed/>
                  <p:pic>
                    <p:nvPicPr>
                      <p:cNvPr id="0" name=""/>
                      <p:cNvPicPr>
                        <a:picLocks noChangeAspect="1" noChangeArrowheads="1"/>
                      </p:cNvPicPr>
                      <p:nvPr/>
                    </p:nvPicPr>
                    <p:blipFill>
                      <a:blip r:embed="rId6"/>
                      <a:srcRect/>
                      <a:stretch>
                        <a:fillRect/>
                      </a:stretch>
                    </p:blipFill>
                    <p:spPr bwMode="auto">
                      <a:xfrm>
                        <a:off x="1840524" y="3124200"/>
                        <a:ext cx="5627076" cy="3657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5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CFBB63-67C5-4B60-9CF1-374AD24CBFEE}" type="slidenum">
              <a:rPr lang="en-US" altLang="en-US">
                <a:solidFill>
                  <a:srgbClr val="FFFFFF"/>
                </a:solidFill>
              </a:rPr>
              <a:pPr/>
              <a:t>8</a:t>
            </a:fld>
            <a:endParaRPr lang="en-US" altLang="en-US">
              <a:solidFill>
                <a:srgbClr val="FFFFFF"/>
              </a:solidFill>
            </a:endParaRPr>
          </a:p>
        </p:txBody>
      </p:sp>
      <p:sp>
        <p:nvSpPr>
          <p:cNvPr id="10242" name="Rectangle 2"/>
          <p:cNvSpPr>
            <a:spLocks noGrp="1" noChangeArrowheads="1"/>
          </p:cNvSpPr>
          <p:nvPr>
            <p:ph type="title"/>
          </p:nvPr>
        </p:nvSpPr>
        <p:spPr/>
        <p:txBody>
          <a:bodyPr/>
          <a:lstStyle/>
          <a:p>
            <a:r>
              <a:rPr lang="en-US" altLang="en-US" sz="4000" dirty="0" smtClean="0"/>
              <a:t>Woman, The Righteous </a:t>
            </a:r>
            <a:r>
              <a:rPr lang="en-US" altLang="en-US" sz="4000" dirty="0"/>
              <a:t>Remnant</a:t>
            </a:r>
            <a:br>
              <a:rPr lang="en-US" altLang="en-US" sz="4000" dirty="0"/>
            </a:br>
            <a:r>
              <a:rPr lang="en-US" altLang="en-US" sz="4000" i="1" dirty="0"/>
              <a:t>(Micah 4:1-12)</a:t>
            </a:r>
          </a:p>
        </p:txBody>
      </p:sp>
      <p:sp>
        <p:nvSpPr>
          <p:cNvPr id="10243" name="Rectangle 3"/>
          <p:cNvSpPr>
            <a:spLocks noGrp="1" noChangeArrowheads="1"/>
          </p:cNvSpPr>
          <p:nvPr>
            <p:ph type="body" idx="1"/>
          </p:nvPr>
        </p:nvSpPr>
        <p:spPr/>
        <p:txBody>
          <a:bodyPr/>
          <a:lstStyle/>
          <a:p>
            <a:r>
              <a:rPr lang="en-US" altLang="en-US" dirty="0" smtClean="0"/>
              <a:t>Coming </a:t>
            </a:r>
            <a:r>
              <a:rPr lang="en-US" altLang="en-US" dirty="0"/>
              <a:t>of church/kingdom (4:1-5)</a:t>
            </a:r>
          </a:p>
          <a:p>
            <a:r>
              <a:rPr lang="en-US" altLang="en-US" dirty="0" smtClean="0"/>
              <a:t>“In </a:t>
            </a:r>
            <a:r>
              <a:rPr lang="en-US" altLang="en-US" dirty="0"/>
              <a:t>that day” (4:6-8; cf. v. 1)</a:t>
            </a:r>
          </a:p>
          <a:p>
            <a:pPr lvl="1"/>
            <a:r>
              <a:rPr lang="en-US" altLang="en-US" dirty="0"/>
              <a:t>assemble lame and outcast, make a strong nation (vv. 6, 7)</a:t>
            </a:r>
          </a:p>
          <a:p>
            <a:pPr lvl="1"/>
            <a:r>
              <a:rPr lang="en-US" altLang="en-US" dirty="0"/>
              <a:t>“kingdom of the daughter of Jerusalem” (v. 8)</a:t>
            </a:r>
          </a:p>
          <a:p>
            <a:r>
              <a:rPr lang="en-US" altLang="en-US" dirty="0" smtClean="0"/>
              <a:t>Daughter </a:t>
            </a:r>
            <a:r>
              <a:rPr lang="en-US" altLang="en-US" dirty="0"/>
              <a:t>of Zion is in childbirth pain (4:9-10; i.e., Rev. 12:1, 2)</a:t>
            </a:r>
          </a:p>
          <a:p>
            <a:r>
              <a:rPr lang="en-US" altLang="en-US" dirty="0" smtClean="0"/>
              <a:t>Persecution </a:t>
            </a:r>
            <a:r>
              <a:rPr lang="en-US" altLang="en-US" dirty="0"/>
              <a:t>and ultimate victory (4:11, 12)</a:t>
            </a:r>
          </a:p>
        </p:txBody>
      </p:sp>
    </p:spTree>
    <p:extLst>
      <p:ext uri="{BB962C8B-B14F-4D97-AF65-F5344CB8AC3E}">
        <p14:creationId xmlns:p14="http://schemas.microsoft.com/office/powerpoint/2010/main" val="2230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1000"/>
                                        <p:tgtEl>
                                          <p:spTgt spid="10243">
                                            <p:txEl>
                                              <p:pRg st="1" end="1"/>
                                            </p:txEl>
                                          </p:spTgt>
                                        </p:tgtEl>
                                      </p:cBhvr>
                                    </p:animEffect>
                                    <p:anim calcmode="lin" valueType="num">
                                      <p:cBhvr>
                                        <p:cTn id="16"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2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fade">
                                      <p:cBhvr>
                                        <p:cTn id="23" dur="1000"/>
                                        <p:tgtEl>
                                          <p:spTgt spid="10243">
                                            <p:txEl>
                                              <p:pRg st="2" end="2"/>
                                            </p:txEl>
                                          </p:spTgt>
                                        </p:tgtEl>
                                      </p:cBhvr>
                                    </p:animEffect>
                                    <p:anim calcmode="lin" valueType="num">
                                      <p:cBhvr>
                                        <p:cTn id="24"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fade">
                                      <p:cBhvr>
                                        <p:cTn id="31" dur="1000"/>
                                        <p:tgtEl>
                                          <p:spTgt spid="10243">
                                            <p:txEl>
                                              <p:pRg st="3" end="3"/>
                                            </p:txEl>
                                          </p:spTgt>
                                        </p:tgtEl>
                                      </p:cBhvr>
                                    </p:animEffect>
                                    <p:anim calcmode="lin" valueType="num">
                                      <p:cBhvr>
                                        <p:cTn id="3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Effect transition="in" filter="fade">
                                      <p:cBhvr>
                                        <p:cTn id="39" dur="1000"/>
                                        <p:tgtEl>
                                          <p:spTgt spid="10243">
                                            <p:txEl>
                                              <p:pRg st="4" end="4"/>
                                            </p:txEl>
                                          </p:spTgt>
                                        </p:tgtEl>
                                      </p:cBhvr>
                                    </p:animEffect>
                                    <p:anim calcmode="lin" valueType="num">
                                      <p:cBhvr>
                                        <p:cTn id="40"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243">
                                            <p:txEl>
                                              <p:pRg st="5" end="5"/>
                                            </p:txEl>
                                          </p:spTgt>
                                        </p:tgtEl>
                                        <p:attrNameLst>
                                          <p:attrName>style.visibility</p:attrName>
                                        </p:attrNameLst>
                                      </p:cBhvr>
                                      <p:to>
                                        <p:strVal val="visible"/>
                                      </p:to>
                                    </p:set>
                                    <p:animEffect transition="in" filter="fade">
                                      <p:cBhvr>
                                        <p:cTn id="47" dur="1000"/>
                                        <p:tgtEl>
                                          <p:spTgt spid="10243">
                                            <p:txEl>
                                              <p:pRg st="5" end="5"/>
                                            </p:txEl>
                                          </p:spTgt>
                                        </p:tgtEl>
                                      </p:cBhvr>
                                    </p:animEffect>
                                    <p:anim calcmode="lin" valueType="num">
                                      <p:cBhvr>
                                        <p:cTn id="48"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24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2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6000" dirty="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The </a:t>
            </a:r>
            <a:r>
              <a:rPr lang="en-US" altLang="en-US" sz="6000" dirty="0" smtClean="0">
                <a:solidFill>
                  <a:srgbClr val="FF0000"/>
                </a:solidFill>
                <a:effectLst>
                  <a:glow rad="101600">
                    <a:srgbClr val="00B050">
                      <a:alpha val="60000"/>
                    </a:srgbClr>
                  </a:glow>
                  <a:outerShdw blurRad="38100" dist="38100" dir="2700000" algn="tl">
                    <a:srgbClr val="000000">
                      <a:alpha val="43137"/>
                    </a:srgbClr>
                  </a:outerShdw>
                </a:effectLst>
                <a:latin typeface="Blackadder ITC" pitchFamily="82" charset="0"/>
              </a:rPr>
              <a:t>Dragon</a:t>
            </a:r>
            <a:r>
              <a:rPr lang="en-US" altLang="en-US" sz="4000" dirty="0" smtClean="0">
                <a:solidFill>
                  <a:schemeClr val="tx1"/>
                </a:solidFill>
              </a:rPr>
              <a:t> </a:t>
            </a:r>
            <a:br>
              <a:rPr lang="en-US" altLang="en-US" sz="4000" dirty="0" smtClean="0">
                <a:solidFill>
                  <a:schemeClr val="tx1"/>
                </a:solidFill>
              </a:rPr>
            </a:br>
            <a:r>
              <a:rPr lang="en-US" altLang="en-US" sz="4000" dirty="0" smtClean="0">
                <a:solidFill>
                  <a:schemeClr val="tx1"/>
                </a:solidFill>
              </a:rPr>
              <a:t>2</a:t>
            </a:r>
            <a:r>
              <a:rPr lang="en-US" altLang="en-US" sz="4000" baseline="30000" dirty="0" smtClean="0">
                <a:solidFill>
                  <a:schemeClr val="tx1"/>
                </a:solidFill>
              </a:rPr>
              <a:t>nd</a:t>
            </a:r>
            <a:r>
              <a:rPr lang="en-US" altLang="en-US" sz="4000" dirty="0" smtClean="0">
                <a:solidFill>
                  <a:schemeClr val="tx1"/>
                </a:solidFill>
              </a:rPr>
              <a:t> Personage (12:3</a:t>
            </a:r>
            <a:r>
              <a:rPr lang="en-US" altLang="en-US" sz="4000" dirty="0">
                <a:solidFill>
                  <a:schemeClr val="tx1"/>
                </a:solidFill>
              </a:rPr>
              <a:t>, 4)</a:t>
            </a:r>
          </a:p>
        </p:txBody>
      </p:sp>
      <p:sp>
        <p:nvSpPr>
          <p:cNvPr id="11267" name="Rectangle 3"/>
          <p:cNvSpPr>
            <a:spLocks noGrp="1" noChangeArrowheads="1"/>
          </p:cNvSpPr>
          <p:nvPr>
            <p:ph idx="1"/>
          </p:nvPr>
        </p:nvSpPr>
        <p:spPr>
          <a:xfrm>
            <a:off x="457200" y="1870075"/>
            <a:ext cx="8229600" cy="4530725"/>
          </a:xfrm>
        </p:spPr>
        <p:txBody>
          <a:bodyPr/>
          <a:lstStyle/>
          <a:p>
            <a:pPr>
              <a:lnSpc>
                <a:spcPct val="90000"/>
              </a:lnSpc>
            </a:pPr>
            <a:r>
              <a:rPr lang="en-US" altLang="en-US" dirty="0" smtClean="0">
                <a:ea typeface="Times New Roman" pitchFamily="18" charset="0"/>
                <a:cs typeface="Arial" charset="0"/>
              </a:rPr>
              <a:t>Dragon </a:t>
            </a:r>
            <a:r>
              <a:rPr lang="en-US" altLang="en-US" dirty="0">
                <a:ea typeface="Times New Roman" pitchFamily="18" charset="0"/>
                <a:cs typeface="Arial" charset="0"/>
              </a:rPr>
              <a:t>(Gk. </a:t>
            </a:r>
            <a:r>
              <a:rPr lang="el-GR" b="0" i="0" u="none" strike="noStrike" baseline="0" dirty="0" smtClean="0">
                <a:solidFill>
                  <a:schemeClr val="tx1">
                    <a:lumMod val="85000"/>
                  </a:schemeClr>
                </a:solidFill>
                <a:latin typeface="Times New Roman"/>
              </a:rPr>
              <a:t>δράκων</a:t>
            </a:r>
            <a:r>
              <a:rPr lang="el-GR" b="0" i="0" u="none" strike="noStrike" baseline="0" dirty="0" smtClean="0">
                <a:solidFill>
                  <a:schemeClr val="tx1">
                    <a:lumMod val="85000"/>
                  </a:schemeClr>
                </a:solidFill>
                <a:latin typeface="Segoe UI"/>
              </a:rPr>
              <a:t> </a:t>
            </a:r>
            <a:r>
              <a:rPr lang="en-US" altLang="en-US" dirty="0" smtClean="0">
                <a:ea typeface="Times New Roman" pitchFamily="18" charset="0"/>
                <a:cs typeface="Arial" charset="0"/>
              </a:rPr>
              <a:t>)</a:t>
            </a:r>
            <a:endParaRPr lang="en-US" altLang="en-US" dirty="0">
              <a:ea typeface="Times New Roman" pitchFamily="18" charset="0"/>
              <a:cs typeface="Arial" charset="0"/>
            </a:endParaRPr>
          </a:p>
          <a:p>
            <a:pPr lvl="1">
              <a:lnSpc>
                <a:spcPct val="90000"/>
              </a:lnSpc>
            </a:pPr>
            <a:r>
              <a:rPr lang="en-US" altLang="en-US" dirty="0">
                <a:ea typeface="Times New Roman" pitchFamily="18" charset="0"/>
                <a:cs typeface="Arial" charset="0"/>
              </a:rPr>
              <a:t>w</a:t>
            </a:r>
            <a:r>
              <a:rPr lang="en-US" altLang="en-US" dirty="0" smtClean="0">
                <a:ea typeface="Times New Roman" pitchFamily="18" charset="0"/>
                <a:cs typeface="Arial" charset="0"/>
              </a:rPr>
              <a:t>hy consider “</a:t>
            </a:r>
            <a:r>
              <a:rPr lang="en-US" altLang="en-US" dirty="0">
                <a:ea typeface="Times New Roman" pitchFamily="18" charset="0"/>
                <a:cs typeface="Arial" charset="0"/>
              </a:rPr>
              <a:t>dragons” any more </a:t>
            </a:r>
            <a:r>
              <a:rPr lang="en-US" altLang="en-US" dirty="0" smtClean="0">
                <a:ea typeface="Times New Roman" pitchFamily="18" charset="0"/>
                <a:cs typeface="Arial" charset="0"/>
              </a:rPr>
              <a:t>fictitious </a:t>
            </a:r>
            <a:r>
              <a:rPr lang="en-US" altLang="en-US" dirty="0">
                <a:ea typeface="Times New Roman" pitchFamily="18" charset="0"/>
                <a:cs typeface="Arial" charset="0"/>
              </a:rPr>
              <a:t>than </a:t>
            </a:r>
            <a:r>
              <a:rPr lang="en-US" altLang="en-US" dirty="0" smtClean="0">
                <a:ea typeface="Times New Roman" pitchFamily="18" charset="0"/>
                <a:cs typeface="Arial" charset="0"/>
              </a:rPr>
              <a:t>the </a:t>
            </a:r>
            <a:r>
              <a:rPr lang="en-US" altLang="en-US" dirty="0">
                <a:ea typeface="Times New Roman" pitchFamily="18" charset="0"/>
                <a:cs typeface="Arial" charset="0"/>
              </a:rPr>
              <a:t>other symbols of this vision (woman, child, wilderness, serpent</a:t>
            </a:r>
            <a:r>
              <a:rPr lang="en-US" altLang="en-US" dirty="0" smtClean="0">
                <a:ea typeface="Times New Roman" pitchFamily="18" charset="0"/>
                <a:cs typeface="Arial" charset="0"/>
              </a:rPr>
              <a:t>)?</a:t>
            </a:r>
            <a:endParaRPr lang="en-US" altLang="en-US" dirty="0">
              <a:ea typeface="Times New Roman" pitchFamily="18" charset="0"/>
              <a:cs typeface="Arial" charset="0"/>
            </a:endParaRPr>
          </a:p>
          <a:p>
            <a:pPr lvl="1">
              <a:lnSpc>
                <a:spcPct val="90000"/>
              </a:lnSpc>
            </a:pPr>
            <a:r>
              <a:rPr lang="en-US" altLang="en-US" dirty="0">
                <a:ea typeface="Times New Roman" pitchFamily="18" charset="0"/>
                <a:cs typeface="Arial" charset="0"/>
              </a:rPr>
              <a:t>John is employing real images to convey spiritual meaning</a:t>
            </a:r>
          </a:p>
          <a:p>
            <a:pPr lvl="1">
              <a:lnSpc>
                <a:spcPct val="90000"/>
              </a:lnSpc>
            </a:pPr>
            <a:r>
              <a:rPr lang="en-US" altLang="en-US" dirty="0">
                <a:ea typeface="Times New Roman" pitchFamily="18" charset="0"/>
                <a:cs typeface="Arial" charset="0"/>
              </a:rPr>
              <a:t>m</a:t>
            </a:r>
            <a:r>
              <a:rPr lang="en-US" altLang="en-US" dirty="0" smtClean="0">
                <a:ea typeface="Times New Roman" pitchFamily="18" charset="0"/>
                <a:cs typeface="Arial" charset="0"/>
              </a:rPr>
              <a:t>ore </a:t>
            </a:r>
            <a:r>
              <a:rPr lang="en-US" altLang="en-US" dirty="0">
                <a:ea typeface="Times New Roman" pitchFamily="18" charset="0"/>
                <a:cs typeface="Arial" charset="0"/>
              </a:rPr>
              <a:t>than likely, John had a real </a:t>
            </a:r>
            <a:r>
              <a:rPr lang="en-US" altLang="en-US" dirty="0" smtClean="0">
                <a:ea typeface="Times New Roman" pitchFamily="18" charset="0"/>
                <a:cs typeface="Arial" charset="0"/>
              </a:rPr>
              <a:t>creature </a:t>
            </a:r>
            <a:r>
              <a:rPr lang="en-US" altLang="en-US" dirty="0">
                <a:ea typeface="Times New Roman" pitchFamily="18" charset="0"/>
                <a:cs typeface="Arial" charset="0"/>
              </a:rPr>
              <a:t>in mind </a:t>
            </a:r>
          </a:p>
          <a:p>
            <a:pPr lvl="2">
              <a:lnSpc>
                <a:spcPct val="90000"/>
              </a:lnSpc>
            </a:pPr>
            <a:r>
              <a:rPr lang="en-US" altLang="en-US" dirty="0" smtClean="0">
                <a:ea typeface="Times New Roman" pitchFamily="18" charset="0"/>
                <a:cs typeface="Arial" charset="0"/>
              </a:rPr>
              <a:t>Leviathan</a:t>
            </a:r>
            <a:r>
              <a:rPr lang="en-US" altLang="en-US" dirty="0">
                <a:ea typeface="Times New Roman" pitchFamily="18" charset="0"/>
                <a:cs typeface="Arial" charset="0"/>
              </a:rPr>
              <a:t>: Job 3:8; 41:ff; 74:14; 104:26; Is. </a:t>
            </a:r>
            <a:r>
              <a:rPr lang="en-US" altLang="en-US" dirty="0" smtClean="0">
                <a:ea typeface="Times New Roman" pitchFamily="18" charset="0"/>
                <a:cs typeface="Arial" charset="0"/>
              </a:rPr>
              <a:t>27:1</a:t>
            </a:r>
            <a:endParaRPr lang="en-US" altLang="en-US" dirty="0">
              <a:ea typeface="Times New Roman" pitchFamily="18" charset="0"/>
              <a:cs typeface="Arial" charset="0"/>
            </a:endParaRPr>
          </a:p>
        </p:txBody>
      </p:sp>
      <p:sp>
        <p:nvSpPr>
          <p:cNvPr id="4" name="Slide Number Placeholder 5"/>
          <p:cNvSpPr>
            <a:spLocks noGrp="1"/>
          </p:cNvSpPr>
          <p:nvPr>
            <p:ph type="sldNum" sz="quarter" idx="12"/>
          </p:nvPr>
        </p:nvSpPr>
        <p:spPr/>
        <p:txBody>
          <a:bodyPr/>
          <a:lstStyle/>
          <a:p>
            <a:fld id="{86B7DF1A-769D-419D-BA17-8D81F3F73FBD}" type="slidenum">
              <a:rPr lang="en-US" altLang="en-US">
                <a:solidFill>
                  <a:srgbClr val="FFFFFF"/>
                </a:solidFill>
              </a:rPr>
              <a:pPr/>
              <a:t>9</a:t>
            </a:fld>
            <a:endParaRPr lang="en-US" altLang="en-US">
              <a:solidFill>
                <a:srgbClr val="FFFFFF"/>
              </a:solidFill>
            </a:endParaRPr>
          </a:p>
        </p:txBody>
      </p:sp>
    </p:spTree>
    <p:extLst>
      <p:ext uri="{BB962C8B-B14F-4D97-AF65-F5344CB8AC3E}">
        <p14:creationId xmlns:p14="http://schemas.microsoft.com/office/powerpoint/2010/main" val="3617994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themeOverride>
</file>

<file path=ppt/theme/themeOverride4.xml><?xml version="1.0" encoding="utf-8"?>
<a:themeOverride xmlns:a="http://schemas.openxmlformats.org/drawingml/2006/main">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themeOverride>
</file>

<file path=ppt/theme/themeOverride5.xml><?xml version="1.0" encoding="utf-8"?>
<a:themeOverride xmlns:a="http://schemas.openxmlformats.org/drawingml/2006/main">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themeOverride>
</file>

<file path=ppt/theme/themeOverride6.xml><?xml version="1.0" encoding="utf-8"?>
<a:themeOverride xmlns:a="http://schemas.openxmlformats.org/drawingml/2006/main">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40</TotalTime>
  <Words>3680</Words>
  <Application>Microsoft Office PowerPoint</Application>
  <PresentationFormat>On-screen Show (4:3)</PresentationFormat>
  <Paragraphs>415</Paragraphs>
  <Slides>57</Slides>
  <Notes>17</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73" baseType="lpstr">
      <vt:lpstr>Arial</vt:lpstr>
      <vt:lpstr>Blackadder ITC</vt:lpstr>
      <vt:lpstr>Candara</vt:lpstr>
      <vt:lpstr>Calibri</vt:lpstr>
      <vt:lpstr>Segoe UI</vt:lpstr>
      <vt:lpstr>Wingdings</vt:lpstr>
      <vt:lpstr>Times New Roman</vt:lpstr>
      <vt:lpstr>OLBGRK</vt:lpstr>
      <vt:lpstr>Century</vt:lpstr>
      <vt:lpstr>Trebuchet MS</vt:lpstr>
      <vt:lpstr>Arial Black</vt:lpstr>
      <vt:lpstr>Office Theme</vt:lpstr>
      <vt:lpstr>Orbit</vt:lpstr>
      <vt:lpstr>1_Orbit</vt:lpstr>
      <vt:lpstr>2_Orbit</vt:lpstr>
      <vt:lpstr>Presentation</vt:lpstr>
      <vt:lpstr>Revelation 12-14</vt:lpstr>
      <vt:lpstr>Important Points</vt:lpstr>
      <vt:lpstr>Christian Enemy No. 1</vt:lpstr>
      <vt:lpstr>PowerPoint Presentation</vt:lpstr>
      <vt:lpstr>Woman: 1st Personage (12:1-2)</vt:lpstr>
      <vt:lpstr>The Woman &amp; The Harlot CONTRASTED</vt:lpstr>
      <vt:lpstr>Woman: 1st Personage (12:1-2)</vt:lpstr>
      <vt:lpstr>Woman, The Righteous Remnant (Micah 4:1-12)</vt:lpstr>
      <vt:lpstr>The Dragon  2nd Personage (12:3, 4)</vt:lpstr>
      <vt:lpstr>The Dragon</vt:lpstr>
      <vt:lpstr>The Dragon</vt:lpstr>
      <vt:lpstr>The Dragon</vt:lpstr>
      <vt:lpstr>The Dragon</vt:lpstr>
      <vt:lpstr>The Dragon’s Work</vt:lpstr>
      <vt:lpstr>The Dragon’s Work</vt:lpstr>
      <vt:lpstr>Satan’s Long Age of Opposition</vt:lpstr>
      <vt:lpstr>Satan’s Near Misses</vt:lpstr>
      <vt:lpstr>The Male Child:  3rd Personage (12:4, 5)</vt:lpstr>
      <vt:lpstr>The Male Child:  3rd Personage (12:4, 5)</vt:lpstr>
      <vt:lpstr>Fleeing to Wilderness (v. 6)</vt:lpstr>
      <vt:lpstr>WAR IN HEAVEN (12:7-9)</vt:lpstr>
      <vt:lpstr>SATAN’S ORIGIN &amp; FALL?</vt:lpstr>
      <vt:lpstr>SATAN’S ORIGIN &amp; FALL?</vt:lpstr>
      <vt:lpstr>Michael: 4th personage (12:7-9)</vt:lpstr>
      <vt:lpstr>The Effect of the War</vt:lpstr>
      <vt:lpstr>SATAN’S LIMITATIONS</vt:lpstr>
      <vt:lpstr>The Effect of the War</vt:lpstr>
      <vt:lpstr>Why Satan Can Not Accuse</vt:lpstr>
      <vt:lpstr>The Names Of Satan—Revelation 12:9 (Questions 7)</vt:lpstr>
      <vt:lpstr>Three Works Of Satan (Questions 8)</vt:lpstr>
      <vt:lpstr>The Loud Voice (12:10-12)</vt:lpstr>
      <vt:lpstr>DEFEATING SATAN (Question 9)</vt:lpstr>
      <vt:lpstr>Their Testimony (v. 11)</vt:lpstr>
      <vt:lpstr>DEFEATING SATAN (Question 9)</vt:lpstr>
      <vt:lpstr>“did not love their lives to the death”</vt:lpstr>
      <vt:lpstr>“did not love their lives to the death”</vt:lpstr>
      <vt:lpstr>Heaven Rejoices; Woe to the Earth (v. 12) Question 10</vt:lpstr>
      <vt:lpstr>Heaven Rejoices; Woe to the Earth (v. 12) Question 10</vt:lpstr>
      <vt:lpstr>The Persecution and Preservation of the Woman (12:13-17)</vt:lpstr>
      <vt:lpstr>The Persecution and Preservation of the Woman (12:13-17)</vt:lpstr>
      <vt:lpstr>The Persecution and Preservation of the Woman (12:13-17)</vt:lpstr>
      <vt:lpstr>The Serpent’s Flood and the Earth’s Help (12:15, 16)</vt:lpstr>
      <vt:lpstr>The Rest Of Her Offspring (v. 17)</vt:lpstr>
      <vt:lpstr>The Rest Of Her Offspring (v. 17)</vt:lpstr>
      <vt:lpstr>Revelation 12:17</vt:lpstr>
      <vt:lpstr>Applications</vt:lpstr>
      <vt:lpstr>Applications</vt:lpstr>
      <vt:lpstr>Applications</vt:lpstr>
      <vt:lpstr>Notable Quote</vt:lpstr>
      <vt:lpstr>PowerPoint Presentation</vt:lpstr>
      <vt:lpstr>Applications</vt:lpstr>
      <vt:lpstr>Applications</vt:lpstr>
      <vt:lpstr>Applications</vt:lpstr>
      <vt:lpstr>SALVATION or SELF-ESTEEM?</vt:lpstr>
      <vt:lpstr>SALVATION or SELF-ESTEEM?</vt:lpstr>
      <vt:lpstr>The Preacher</vt:lpstr>
      <vt:lpstr>“Secular Christians”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12-14</dc:title>
  <dc:creator>Steven J. Wallace</dc:creator>
  <cp:lastModifiedBy>Steven J. Wallace</cp:lastModifiedBy>
  <cp:revision>7</cp:revision>
  <dcterms:created xsi:type="dcterms:W3CDTF">2015-11-06T00:50:42Z</dcterms:created>
  <dcterms:modified xsi:type="dcterms:W3CDTF">2015-12-21T04:17:20Z</dcterms:modified>
</cp:coreProperties>
</file>